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6800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68001A"/>
          </a:solidFill>
          <a:ln w="12700">
            <a:solidFill>
              <a:srgbClr val="68001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6705432" cy="6858000"/>
          </a:xfrm>
          <a:prstGeom prst="rect">
            <a:avLst/>
          </a:prstGeom>
          <a:solidFill>
            <a:srgbClr val="4A0012"/>
          </a:solidFill>
          <a:ln w="12700">
            <a:solidFill>
              <a:srgbClr val="4A0012"/>
            </a:solidFill>
            <a:prstDash val="solid"/>
          </a:ln>
        </p:spPr>
      </p:sp>
      <p:pic>
        <p:nvPicPr>
          <p:cNvPr id="4" name="Image 0" descr="src/assets/generated/cover-arrival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0"/>
            <a:ext cx="5790895" cy="6858000"/>
          </a:xfrm>
          <a:prstGeom prst="rect">
            <a:avLst/>
          </a:prstGeom>
        </p:spPr>
      </p:pic>
      <p:pic>
        <p:nvPicPr>
          <p:cNvPr id="5" name="Image 1" descr="/mnt/user-uploads/Best_Recruiting_International_3-modifi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502920"/>
            <a:ext cx="777240" cy="7772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91640" y="502920"/>
            <a:ext cx="2743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</a:t>
            </a:r>
            <a:endParaRPr lang="en-US" sz="4000" dirty="0"/>
          </a:p>
        </p:txBody>
      </p:sp>
      <p:sp>
        <p:nvSpPr>
          <p:cNvPr id="7" name="Text 3"/>
          <p:cNvSpPr/>
          <p:nvPr/>
        </p:nvSpPr>
        <p:spPr>
          <a:xfrm>
            <a:off x="1691640" y="1051560"/>
            <a:ext cx="2743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spc="500" kern="0" dirty="0">
                <a:solidFill>
                  <a:srgbClr val="FFB3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RECRUITING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731520" y="23774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600" kern="0" dirty="0">
                <a:solidFill>
                  <a:srgbClr val="FFB3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WORKSHOP · PROJEKT KICK-OFF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731520" y="2834640"/>
            <a:ext cx="822960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800" b="1" spc="-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Projekt</a:t>
            </a:r>
            <a:endParaRPr lang="en-US" sz="7800" dirty="0"/>
          </a:p>
          <a:p>
            <a:pPr indent="0" marL="0">
              <a:buNone/>
            </a:pPr>
            <a:r>
              <a:rPr lang="en-US" sz="7800" b="1" spc="-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Kick-off.</a:t>
            </a:r>
            <a:endParaRPr lang="en-US" sz="7800" dirty="0"/>
          </a:p>
        </p:txBody>
      </p:sp>
      <p:sp>
        <p:nvSpPr>
          <p:cNvPr id="10" name="Shape 6"/>
          <p:cNvSpPr/>
          <p:nvPr/>
        </p:nvSpPr>
        <p:spPr>
          <a:xfrm>
            <a:off x="731520" y="5166360"/>
            <a:ext cx="822960" cy="3657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1737360" y="5029200"/>
            <a:ext cx="9144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Vorbereitung auf Ankunft und erfolgreiche Integration Ihrer internationalen Mitarbeitenden.</a:t>
            </a:r>
            <a:endParaRPr lang="en-US" sz="1800" dirty="0"/>
          </a:p>
        </p:txBody>
      </p:sp>
      <p:sp>
        <p:nvSpPr>
          <p:cNvPr id="12" name="Text 8"/>
          <p:cNvSpPr/>
          <p:nvPr/>
        </p:nvSpPr>
        <p:spPr>
          <a:xfrm>
            <a:off x="731520" y="5760720"/>
            <a:ext cx="7772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„Die Visa sind erteilt — jetzt beginnt die entscheidende Phase des Projekts.“</a:t>
            </a:r>
            <a:endParaRPr lang="en-US" sz="1700" dirty="0"/>
          </a:p>
        </p:txBody>
      </p:sp>
      <p:sp>
        <p:nvSpPr>
          <p:cNvPr id="13" name="Text 9"/>
          <p:cNvSpPr/>
          <p:nvPr/>
        </p:nvSpPr>
        <p:spPr>
          <a:xfrm>
            <a:off x="8259775" y="5760720"/>
            <a:ext cx="3200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spc="400" kern="0" dirty="0">
                <a:solidFill>
                  <a:srgbClr val="FFB3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IHR PROJEKTPARTNER</a:t>
            </a:r>
            <a:endParaRPr lang="en-US" sz="1000" dirty="0"/>
          </a:p>
        </p:txBody>
      </p:sp>
      <p:sp>
        <p:nvSpPr>
          <p:cNvPr id="14" name="Text 10"/>
          <p:cNvSpPr/>
          <p:nvPr/>
        </p:nvSpPr>
        <p:spPr>
          <a:xfrm>
            <a:off x="8259775" y="5989320"/>
            <a:ext cx="3200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Recruiting</a:t>
            </a:r>
            <a:endParaRPr lang="en-US" sz="2000" dirty="0"/>
          </a:p>
        </p:txBody>
      </p:sp>
      <p:sp>
        <p:nvSpPr>
          <p:cNvPr id="15" name="Text 11"/>
          <p:cNvSpPr/>
          <p:nvPr/>
        </p:nvSpPr>
        <p:spPr>
          <a:xfrm>
            <a:off x="731520" y="640080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400" kern="0" dirty="0">
                <a:solidFill>
                  <a:srgbClr val="FFB3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· RECRUITING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10088575" y="64008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B3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 / 15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180015" y="0"/>
            <a:ext cx="2011680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5029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1280160" y="5029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REALITÄT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8716975" y="5029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· RECRUITING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0088575" y="64008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/ 15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31520" y="960120"/>
            <a:ext cx="1072865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spc="-100" kern="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Typische Situationen im Projektverlauf.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31520" y="178308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Keine Risiken. Keine Probleme. Sondern Alltag.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31520" y="2331720"/>
            <a:ext cx="1463040" cy="4572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194560" y="2331720"/>
            <a:ext cx="9265615" cy="45720"/>
          </a:xfrm>
          <a:prstGeom prst="rect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31520" y="2606040"/>
            <a:ext cx="4114800" cy="365760"/>
          </a:xfrm>
          <a:prstGeom prst="rect">
            <a:avLst/>
          </a:prstGeom>
          <a:solidFill>
            <a:srgbClr val="68001A"/>
          </a:solidFill>
          <a:ln w="12700">
            <a:solidFill>
              <a:srgbClr val="68001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120640" y="2606040"/>
            <a:ext cx="6339535" cy="36576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14400" y="2606040"/>
            <a:ext cx="3749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SITUATION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5303520" y="26060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WIE GEHEN WIR GEMEINSAM DAMIT UM?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914400" y="301752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Erste Berufsschulprüfung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303520" y="3017520"/>
            <a:ext cx="6858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731520" y="3383280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31520" y="3383280"/>
            <a:ext cx="10728655" cy="365760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914400" y="338328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Arztbesuch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5303520" y="3383280"/>
            <a:ext cx="6858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300" dirty="0"/>
          </a:p>
        </p:txBody>
      </p:sp>
      <p:sp>
        <p:nvSpPr>
          <p:cNvPr id="22" name="Shape 20"/>
          <p:cNvSpPr/>
          <p:nvPr/>
        </p:nvSpPr>
        <p:spPr>
          <a:xfrm>
            <a:off x="731520" y="3749040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914400" y="374904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Heimweh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5303520" y="3749040"/>
            <a:ext cx="6858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731520" y="4114800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731520" y="4114800"/>
            <a:ext cx="10728655" cy="365760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914400" y="411480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Missverständnisse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5303520" y="4114800"/>
            <a:ext cx="6858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300" dirty="0"/>
          </a:p>
        </p:txBody>
      </p:sp>
      <p:sp>
        <p:nvSpPr>
          <p:cNvPr id="29" name="Shape 27"/>
          <p:cNvSpPr/>
          <p:nvPr/>
        </p:nvSpPr>
        <p:spPr>
          <a:xfrm>
            <a:off x="731520" y="4480560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914400" y="448056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Konflikte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5303520" y="4480560"/>
            <a:ext cx="6858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300" dirty="0"/>
          </a:p>
        </p:txBody>
      </p:sp>
      <p:sp>
        <p:nvSpPr>
          <p:cNvPr id="32" name="Shape 30"/>
          <p:cNvSpPr/>
          <p:nvPr/>
        </p:nvSpPr>
        <p:spPr>
          <a:xfrm>
            <a:off x="731520" y="4846320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731520" y="4846320"/>
            <a:ext cx="10728655" cy="365760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914400" y="484632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Behörden</a:t>
            </a:r>
            <a:endParaRPr lang="en-US" sz="1400" dirty="0"/>
          </a:p>
        </p:txBody>
      </p:sp>
      <p:sp>
        <p:nvSpPr>
          <p:cNvPr id="35" name="Text 33"/>
          <p:cNvSpPr/>
          <p:nvPr/>
        </p:nvSpPr>
        <p:spPr>
          <a:xfrm>
            <a:off x="5303520" y="4846320"/>
            <a:ext cx="6858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300" dirty="0"/>
          </a:p>
        </p:txBody>
      </p:sp>
      <p:sp>
        <p:nvSpPr>
          <p:cNvPr id="36" name="Shape 34"/>
          <p:cNvSpPr/>
          <p:nvPr/>
        </p:nvSpPr>
        <p:spPr>
          <a:xfrm>
            <a:off x="731520" y="5212080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914400" y="521208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Wohnung</a:t>
            </a:r>
            <a:endParaRPr lang="en-US" sz="1400" dirty="0"/>
          </a:p>
        </p:txBody>
      </p:sp>
      <p:sp>
        <p:nvSpPr>
          <p:cNvPr id="38" name="Text 36"/>
          <p:cNvSpPr/>
          <p:nvPr/>
        </p:nvSpPr>
        <p:spPr>
          <a:xfrm>
            <a:off x="5303520" y="5212080"/>
            <a:ext cx="6858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300" dirty="0"/>
          </a:p>
        </p:txBody>
      </p:sp>
      <p:sp>
        <p:nvSpPr>
          <p:cNvPr id="39" name="Shape 37"/>
          <p:cNvSpPr/>
          <p:nvPr/>
        </p:nvSpPr>
        <p:spPr>
          <a:xfrm>
            <a:off x="731520" y="5577840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731520" y="5577840"/>
            <a:ext cx="10728655" cy="365760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914400" y="557784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Freizeit</a:t>
            </a:r>
            <a:endParaRPr lang="en-US" sz="1400" dirty="0"/>
          </a:p>
        </p:txBody>
      </p:sp>
      <p:sp>
        <p:nvSpPr>
          <p:cNvPr id="42" name="Text 40"/>
          <p:cNvSpPr/>
          <p:nvPr/>
        </p:nvSpPr>
        <p:spPr>
          <a:xfrm>
            <a:off x="5303520" y="5577840"/>
            <a:ext cx="6858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300" dirty="0"/>
          </a:p>
        </p:txBody>
      </p:sp>
      <p:sp>
        <p:nvSpPr>
          <p:cNvPr id="43" name="Shape 41"/>
          <p:cNvSpPr/>
          <p:nvPr/>
        </p:nvSpPr>
        <p:spPr>
          <a:xfrm>
            <a:off x="731520" y="5943600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914400" y="594360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Neue Freundschaften</a:t>
            </a:r>
            <a:endParaRPr lang="en-US" sz="1400" dirty="0"/>
          </a:p>
        </p:txBody>
      </p:sp>
      <p:sp>
        <p:nvSpPr>
          <p:cNvPr id="45" name="Text 43"/>
          <p:cNvSpPr/>
          <p:nvPr/>
        </p:nvSpPr>
        <p:spPr>
          <a:xfrm>
            <a:off x="5303520" y="5943600"/>
            <a:ext cx="6858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300" dirty="0"/>
          </a:p>
        </p:txBody>
      </p:sp>
      <p:sp>
        <p:nvSpPr>
          <p:cNvPr id="46" name="Shape 44"/>
          <p:cNvSpPr/>
          <p:nvPr/>
        </p:nvSpPr>
        <p:spPr>
          <a:xfrm>
            <a:off x="731520" y="6309360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180015" y="0"/>
            <a:ext cx="2011680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5029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1280160" y="5029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VERANTWORTUNG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8716975" y="5029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· RECRUITING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0088575" y="64008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/ 15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31520" y="960120"/>
            <a:ext cx="1072865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spc="-100" kern="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Gemeinsame Verantwortlichkeiten.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31520" y="178308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Integration ist ein gemeinsames Projekt.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31520" y="2331720"/>
            <a:ext cx="1463040" cy="4572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194560" y="2331720"/>
            <a:ext cx="9265615" cy="45720"/>
          </a:xfrm>
          <a:prstGeom prst="rect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31520" y="2606040"/>
            <a:ext cx="10728655" cy="338328"/>
          </a:xfrm>
          <a:prstGeom prst="rect">
            <a:avLst/>
          </a:prstGeom>
          <a:solidFill>
            <a:srgbClr val="68001A"/>
          </a:solidFill>
          <a:ln w="12700">
            <a:solidFill>
              <a:srgbClr val="68001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14400" y="2606040"/>
            <a:ext cx="457200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AUFGABE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5303520" y="2606040"/>
            <a:ext cx="30632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BETRIEB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8366760" y="2606040"/>
            <a:ext cx="30632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RECRUITING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914400" y="2990088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Begrüßung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6716268" y="3026664"/>
            <a:ext cx="237744" cy="23774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716268" y="3008376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9779508" y="3026664"/>
            <a:ext cx="237744" cy="23774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0DADD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31520" y="3282696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731520" y="3282696"/>
            <a:ext cx="10728655" cy="292608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914400" y="3282696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Buddy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6716268" y="3319272"/>
            <a:ext cx="237744" cy="23774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716268" y="3300984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9779508" y="3319272"/>
            <a:ext cx="237744" cy="23774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0DADD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731520" y="3575304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914400" y="3575304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Behörden</a:t>
            </a:r>
            <a:endParaRPr lang="en-US" sz="1300" dirty="0"/>
          </a:p>
        </p:txBody>
      </p:sp>
      <p:sp>
        <p:nvSpPr>
          <p:cNvPr id="28" name="Shape 26"/>
          <p:cNvSpPr/>
          <p:nvPr/>
        </p:nvSpPr>
        <p:spPr>
          <a:xfrm>
            <a:off x="6716268" y="3611880"/>
            <a:ext cx="237744" cy="23774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0DADD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9779508" y="3611880"/>
            <a:ext cx="237744" cy="23774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9779508" y="3593592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731520" y="3867912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731520" y="3867912"/>
            <a:ext cx="10728655" cy="292608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914400" y="3867912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Berufsschule</a:t>
            </a:r>
            <a:endParaRPr lang="en-US" sz="1300" dirty="0"/>
          </a:p>
        </p:txBody>
      </p:sp>
      <p:sp>
        <p:nvSpPr>
          <p:cNvPr id="34" name="Shape 32"/>
          <p:cNvSpPr/>
          <p:nvPr/>
        </p:nvSpPr>
        <p:spPr>
          <a:xfrm>
            <a:off x="6716268" y="3904488"/>
            <a:ext cx="237744" cy="23774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716268" y="3886200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00" dirty="0"/>
          </a:p>
        </p:txBody>
      </p:sp>
      <p:sp>
        <p:nvSpPr>
          <p:cNvPr id="36" name="Shape 34"/>
          <p:cNvSpPr/>
          <p:nvPr/>
        </p:nvSpPr>
        <p:spPr>
          <a:xfrm>
            <a:off x="9779508" y="3904488"/>
            <a:ext cx="237744" cy="23774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9779508" y="3886200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00" dirty="0"/>
          </a:p>
        </p:txBody>
      </p:sp>
      <p:sp>
        <p:nvSpPr>
          <p:cNvPr id="38" name="Shape 36"/>
          <p:cNvSpPr/>
          <p:nvPr/>
        </p:nvSpPr>
        <p:spPr>
          <a:xfrm>
            <a:off x="731520" y="4160520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914400" y="4160520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Wohnung</a:t>
            </a:r>
            <a:endParaRPr lang="en-US" sz="1300" dirty="0"/>
          </a:p>
        </p:txBody>
      </p:sp>
      <p:sp>
        <p:nvSpPr>
          <p:cNvPr id="40" name="Shape 38"/>
          <p:cNvSpPr/>
          <p:nvPr/>
        </p:nvSpPr>
        <p:spPr>
          <a:xfrm>
            <a:off x="6716268" y="4197096"/>
            <a:ext cx="237744" cy="23774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6716268" y="4178808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00" dirty="0"/>
          </a:p>
        </p:txBody>
      </p:sp>
      <p:sp>
        <p:nvSpPr>
          <p:cNvPr id="42" name="Shape 40"/>
          <p:cNvSpPr/>
          <p:nvPr/>
        </p:nvSpPr>
        <p:spPr>
          <a:xfrm>
            <a:off x="9779508" y="4197096"/>
            <a:ext cx="237744" cy="23774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0DADD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31520" y="4453128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731520" y="4453128"/>
            <a:ext cx="10728655" cy="292608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914400" y="4453128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Kommunikation</a:t>
            </a:r>
            <a:endParaRPr lang="en-US" sz="1300" dirty="0"/>
          </a:p>
        </p:txBody>
      </p:sp>
      <p:sp>
        <p:nvSpPr>
          <p:cNvPr id="46" name="Shape 44"/>
          <p:cNvSpPr/>
          <p:nvPr/>
        </p:nvSpPr>
        <p:spPr>
          <a:xfrm>
            <a:off x="6716268" y="4489704"/>
            <a:ext cx="237744" cy="23774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6716268" y="4471416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00" dirty="0"/>
          </a:p>
        </p:txBody>
      </p:sp>
      <p:sp>
        <p:nvSpPr>
          <p:cNvPr id="48" name="Shape 46"/>
          <p:cNvSpPr/>
          <p:nvPr/>
        </p:nvSpPr>
        <p:spPr>
          <a:xfrm>
            <a:off x="9779508" y="4489704"/>
            <a:ext cx="237744" cy="23774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9779508" y="4471416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00" dirty="0"/>
          </a:p>
        </p:txBody>
      </p:sp>
      <p:sp>
        <p:nvSpPr>
          <p:cNvPr id="50" name="Shape 48"/>
          <p:cNvSpPr/>
          <p:nvPr/>
        </p:nvSpPr>
        <p:spPr>
          <a:xfrm>
            <a:off x="731520" y="4745736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914400" y="4745736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Übersetzungen</a:t>
            </a:r>
            <a:endParaRPr lang="en-US" sz="1300" dirty="0"/>
          </a:p>
        </p:txBody>
      </p:sp>
      <p:sp>
        <p:nvSpPr>
          <p:cNvPr id="52" name="Shape 50"/>
          <p:cNvSpPr/>
          <p:nvPr/>
        </p:nvSpPr>
        <p:spPr>
          <a:xfrm>
            <a:off x="6716268" y="4782312"/>
            <a:ext cx="237744" cy="23774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0DADD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9779508" y="4782312"/>
            <a:ext cx="237744" cy="23774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9779508" y="4764024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00" dirty="0"/>
          </a:p>
        </p:txBody>
      </p:sp>
      <p:sp>
        <p:nvSpPr>
          <p:cNvPr id="55" name="Shape 53"/>
          <p:cNvSpPr/>
          <p:nvPr/>
        </p:nvSpPr>
        <p:spPr>
          <a:xfrm>
            <a:off x="731520" y="5038344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731520" y="5038344"/>
            <a:ext cx="10728655" cy="292608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914400" y="5038344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</a:t>
            </a:r>
            <a:endParaRPr lang="en-US" sz="1300" dirty="0"/>
          </a:p>
        </p:txBody>
      </p:sp>
      <p:sp>
        <p:nvSpPr>
          <p:cNvPr id="58" name="Shape 56"/>
          <p:cNvSpPr/>
          <p:nvPr/>
        </p:nvSpPr>
        <p:spPr>
          <a:xfrm>
            <a:off x="6716268" y="5074920"/>
            <a:ext cx="237744" cy="23774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6716268" y="5056632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00" dirty="0"/>
          </a:p>
        </p:txBody>
      </p:sp>
      <p:sp>
        <p:nvSpPr>
          <p:cNvPr id="60" name="Shape 58"/>
          <p:cNvSpPr/>
          <p:nvPr/>
        </p:nvSpPr>
        <p:spPr>
          <a:xfrm>
            <a:off x="9779508" y="5074920"/>
            <a:ext cx="237744" cy="23774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9779508" y="5056632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00" dirty="0"/>
          </a:p>
        </p:txBody>
      </p:sp>
      <p:sp>
        <p:nvSpPr>
          <p:cNvPr id="62" name="Shape 60"/>
          <p:cNvSpPr/>
          <p:nvPr/>
        </p:nvSpPr>
        <p:spPr>
          <a:xfrm>
            <a:off x="731520" y="5330952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914400" y="5330952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Krisenfälle</a:t>
            </a:r>
            <a:endParaRPr lang="en-US" sz="1300" dirty="0"/>
          </a:p>
        </p:txBody>
      </p:sp>
      <p:sp>
        <p:nvSpPr>
          <p:cNvPr id="64" name="Shape 62"/>
          <p:cNvSpPr/>
          <p:nvPr/>
        </p:nvSpPr>
        <p:spPr>
          <a:xfrm>
            <a:off x="6716268" y="5367528"/>
            <a:ext cx="237744" cy="23774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6716268" y="5349240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00" dirty="0"/>
          </a:p>
        </p:txBody>
      </p:sp>
      <p:sp>
        <p:nvSpPr>
          <p:cNvPr id="66" name="Shape 64"/>
          <p:cNvSpPr/>
          <p:nvPr/>
        </p:nvSpPr>
        <p:spPr>
          <a:xfrm>
            <a:off x="9779508" y="5367528"/>
            <a:ext cx="237744" cy="23774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9779508" y="5349240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00" dirty="0"/>
          </a:p>
        </p:txBody>
      </p:sp>
      <p:sp>
        <p:nvSpPr>
          <p:cNvPr id="68" name="Shape 66"/>
          <p:cNvSpPr/>
          <p:nvPr/>
        </p:nvSpPr>
        <p:spPr>
          <a:xfrm>
            <a:off x="731520" y="5623560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731520" y="5623560"/>
            <a:ext cx="10728655" cy="292608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914400" y="5623560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Integration</a:t>
            </a:r>
            <a:endParaRPr lang="en-US" sz="1300" dirty="0"/>
          </a:p>
        </p:txBody>
      </p:sp>
      <p:sp>
        <p:nvSpPr>
          <p:cNvPr id="71" name="Shape 69"/>
          <p:cNvSpPr/>
          <p:nvPr/>
        </p:nvSpPr>
        <p:spPr>
          <a:xfrm>
            <a:off x="6716268" y="5660136"/>
            <a:ext cx="237744" cy="23774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6716268" y="5641848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00" dirty="0"/>
          </a:p>
        </p:txBody>
      </p:sp>
      <p:sp>
        <p:nvSpPr>
          <p:cNvPr id="73" name="Shape 71"/>
          <p:cNvSpPr/>
          <p:nvPr/>
        </p:nvSpPr>
        <p:spPr>
          <a:xfrm>
            <a:off x="9779508" y="5660136"/>
            <a:ext cx="237744" cy="23774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9779508" y="5641848"/>
            <a:ext cx="2377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00" dirty="0"/>
          </a:p>
        </p:txBody>
      </p:sp>
      <p:sp>
        <p:nvSpPr>
          <p:cNvPr id="75" name="Shape 73"/>
          <p:cNvSpPr/>
          <p:nvPr/>
        </p:nvSpPr>
        <p:spPr>
          <a:xfrm>
            <a:off x="731520" y="5916168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731520" y="6355080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Die Matrix zeigt: In der Integrationsphase sind viele Aufgaben gemeinsam getragen.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180015" y="0"/>
            <a:ext cx="2011680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5029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1280160" y="5029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PLANUNG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8716975" y="5029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· RECRUITING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0088575" y="64008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/ 15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31520" y="960120"/>
            <a:ext cx="1072865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spc="-100" kern="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Gemeinsamer Maßnahmenplan.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31520" y="178308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Aufgabe · Verantwortlich · Termin · Status.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31520" y="2331720"/>
            <a:ext cx="1463040" cy="4572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194560" y="2331720"/>
            <a:ext cx="9265615" cy="45720"/>
          </a:xfrm>
          <a:prstGeom prst="rect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31520" y="2606040"/>
            <a:ext cx="10728655" cy="384048"/>
          </a:xfrm>
          <a:prstGeom prst="rect">
            <a:avLst/>
          </a:prstGeom>
          <a:solidFill>
            <a:srgbClr val="68001A"/>
          </a:solidFill>
          <a:ln w="12700">
            <a:solidFill>
              <a:srgbClr val="68001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14400" y="2606040"/>
            <a:ext cx="5029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AUFGABE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5760720" y="2606040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VERANTWORTLICH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8321040" y="2606040"/>
            <a:ext cx="1645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TERMIN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9966960" y="2606040"/>
            <a:ext cx="1463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STATUS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914400" y="3035808"/>
            <a:ext cx="5029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5760720" y="3035808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8321040" y="3035808"/>
            <a:ext cx="1645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TT.MM.JJJJ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9966960" y="3118104"/>
            <a:ext cx="219456" cy="219456"/>
          </a:xfrm>
          <a:prstGeom prst="ellipse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731520" y="3419856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731520" y="3419856"/>
            <a:ext cx="10728655" cy="384048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914400" y="3419856"/>
            <a:ext cx="5029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5760720" y="34198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8321040" y="3419856"/>
            <a:ext cx="1645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TT.MM.JJJJ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9966960" y="3502152"/>
            <a:ext cx="219456" cy="219456"/>
          </a:xfrm>
          <a:prstGeom prst="ellipse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731520" y="3803904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914400" y="3803904"/>
            <a:ext cx="5029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5760720" y="3803904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8321040" y="3803904"/>
            <a:ext cx="1645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TT.MM.JJJJ</a:t>
            </a:r>
            <a:endParaRPr lang="en-US" sz="1200" dirty="0"/>
          </a:p>
        </p:txBody>
      </p:sp>
      <p:sp>
        <p:nvSpPr>
          <p:cNvPr id="31" name="Shape 29"/>
          <p:cNvSpPr/>
          <p:nvPr/>
        </p:nvSpPr>
        <p:spPr>
          <a:xfrm>
            <a:off x="9966960" y="3886200"/>
            <a:ext cx="219456" cy="219456"/>
          </a:xfrm>
          <a:prstGeom prst="ellipse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731520" y="4187952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731520" y="4187952"/>
            <a:ext cx="10728655" cy="384048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914400" y="4187952"/>
            <a:ext cx="5029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35" name="Text 33"/>
          <p:cNvSpPr/>
          <p:nvPr/>
        </p:nvSpPr>
        <p:spPr>
          <a:xfrm>
            <a:off x="5760720" y="4187952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36" name="Text 34"/>
          <p:cNvSpPr/>
          <p:nvPr/>
        </p:nvSpPr>
        <p:spPr>
          <a:xfrm>
            <a:off x="8321040" y="4187952"/>
            <a:ext cx="1645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TT.MM.JJJJ</a:t>
            </a:r>
            <a:endParaRPr lang="en-US" sz="1200" dirty="0"/>
          </a:p>
        </p:txBody>
      </p:sp>
      <p:sp>
        <p:nvSpPr>
          <p:cNvPr id="37" name="Shape 35"/>
          <p:cNvSpPr/>
          <p:nvPr/>
        </p:nvSpPr>
        <p:spPr>
          <a:xfrm>
            <a:off x="9966960" y="4270248"/>
            <a:ext cx="219456" cy="219456"/>
          </a:xfrm>
          <a:prstGeom prst="ellipse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731520" y="4572000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914400" y="4572000"/>
            <a:ext cx="5029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40" name="Text 38"/>
          <p:cNvSpPr/>
          <p:nvPr/>
        </p:nvSpPr>
        <p:spPr>
          <a:xfrm>
            <a:off x="5760720" y="4572000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41" name="Text 39"/>
          <p:cNvSpPr/>
          <p:nvPr/>
        </p:nvSpPr>
        <p:spPr>
          <a:xfrm>
            <a:off x="8321040" y="4572000"/>
            <a:ext cx="1645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TT.MM.JJJJ</a:t>
            </a:r>
            <a:endParaRPr lang="en-US" sz="1200" dirty="0"/>
          </a:p>
        </p:txBody>
      </p:sp>
      <p:sp>
        <p:nvSpPr>
          <p:cNvPr id="42" name="Shape 40"/>
          <p:cNvSpPr/>
          <p:nvPr/>
        </p:nvSpPr>
        <p:spPr>
          <a:xfrm>
            <a:off x="9966960" y="4654296"/>
            <a:ext cx="219456" cy="219456"/>
          </a:xfrm>
          <a:prstGeom prst="ellipse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31520" y="4956048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731520" y="4956048"/>
            <a:ext cx="10728655" cy="384048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914400" y="4956048"/>
            <a:ext cx="5029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46" name="Text 44"/>
          <p:cNvSpPr/>
          <p:nvPr/>
        </p:nvSpPr>
        <p:spPr>
          <a:xfrm>
            <a:off x="5760720" y="4956048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47" name="Text 45"/>
          <p:cNvSpPr/>
          <p:nvPr/>
        </p:nvSpPr>
        <p:spPr>
          <a:xfrm>
            <a:off x="8321040" y="4956048"/>
            <a:ext cx="1645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TT.MM.JJJJ</a:t>
            </a:r>
            <a:endParaRPr lang="en-US" sz="1200" dirty="0"/>
          </a:p>
        </p:txBody>
      </p:sp>
      <p:sp>
        <p:nvSpPr>
          <p:cNvPr id="48" name="Shape 46"/>
          <p:cNvSpPr/>
          <p:nvPr/>
        </p:nvSpPr>
        <p:spPr>
          <a:xfrm>
            <a:off x="9966960" y="5038344"/>
            <a:ext cx="219456" cy="219456"/>
          </a:xfrm>
          <a:prstGeom prst="ellipse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731520" y="5340096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914400" y="5340096"/>
            <a:ext cx="5029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51" name="Text 49"/>
          <p:cNvSpPr/>
          <p:nvPr/>
        </p:nvSpPr>
        <p:spPr>
          <a:xfrm>
            <a:off x="5760720" y="534009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52" name="Text 50"/>
          <p:cNvSpPr/>
          <p:nvPr/>
        </p:nvSpPr>
        <p:spPr>
          <a:xfrm>
            <a:off x="8321040" y="5340096"/>
            <a:ext cx="1645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TT.MM.JJJJ</a:t>
            </a:r>
            <a:endParaRPr lang="en-US" sz="1200" dirty="0"/>
          </a:p>
        </p:txBody>
      </p:sp>
      <p:sp>
        <p:nvSpPr>
          <p:cNvPr id="53" name="Shape 51"/>
          <p:cNvSpPr/>
          <p:nvPr/>
        </p:nvSpPr>
        <p:spPr>
          <a:xfrm>
            <a:off x="9966960" y="5422392"/>
            <a:ext cx="219456" cy="219456"/>
          </a:xfrm>
          <a:prstGeom prst="ellipse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731520" y="5724144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731520" y="5724144"/>
            <a:ext cx="10728655" cy="384048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914400" y="5724144"/>
            <a:ext cx="5029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57" name="Text 55"/>
          <p:cNvSpPr/>
          <p:nvPr/>
        </p:nvSpPr>
        <p:spPr>
          <a:xfrm>
            <a:off x="5760720" y="5724144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58" name="Text 56"/>
          <p:cNvSpPr/>
          <p:nvPr/>
        </p:nvSpPr>
        <p:spPr>
          <a:xfrm>
            <a:off x="8321040" y="5724144"/>
            <a:ext cx="1645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TT.MM.JJJJ</a:t>
            </a:r>
            <a:endParaRPr lang="en-US" sz="1200" dirty="0"/>
          </a:p>
        </p:txBody>
      </p:sp>
      <p:sp>
        <p:nvSpPr>
          <p:cNvPr id="59" name="Shape 57"/>
          <p:cNvSpPr/>
          <p:nvPr/>
        </p:nvSpPr>
        <p:spPr>
          <a:xfrm>
            <a:off x="9966960" y="5806440"/>
            <a:ext cx="219456" cy="219456"/>
          </a:xfrm>
          <a:prstGeom prst="ellipse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731520" y="6108192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731520" y="6108192"/>
            <a:ext cx="182880" cy="182880"/>
          </a:xfrm>
          <a:prstGeom prst="ellipse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1005840" y="6080760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Offen</a:t>
            </a:r>
            <a:endParaRPr lang="en-US" sz="1100" dirty="0"/>
          </a:p>
        </p:txBody>
      </p:sp>
      <p:sp>
        <p:nvSpPr>
          <p:cNvPr id="63" name="Shape 61"/>
          <p:cNvSpPr/>
          <p:nvPr/>
        </p:nvSpPr>
        <p:spPr>
          <a:xfrm>
            <a:off x="2926080" y="6108192"/>
            <a:ext cx="182880" cy="182880"/>
          </a:xfrm>
          <a:prstGeom prst="ellipse">
            <a:avLst/>
          </a:prstGeom>
          <a:solidFill>
            <a:srgbClr val="E6A700"/>
          </a:solidFill>
          <a:ln w="12700">
            <a:solidFill>
              <a:srgbClr val="E6A700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3200400" y="6080760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Bearbeitung</a:t>
            </a:r>
            <a:endParaRPr lang="en-US" sz="1100" dirty="0"/>
          </a:p>
        </p:txBody>
      </p:sp>
      <p:sp>
        <p:nvSpPr>
          <p:cNvPr id="65" name="Shape 63"/>
          <p:cNvSpPr/>
          <p:nvPr/>
        </p:nvSpPr>
        <p:spPr>
          <a:xfrm>
            <a:off x="5120640" y="6108192"/>
            <a:ext cx="182880" cy="182880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5394960" y="6080760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Abgeschlossen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180015" y="0"/>
            <a:ext cx="2011680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5029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1280160" y="5029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FUNDAMENT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8716975" y="5029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· RECRUITING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0088575" y="64008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/ 15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31520" y="960120"/>
            <a:ext cx="1072865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spc="-100" kern="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Erfolgsfaktoren.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31520" y="178308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Sechs Prinzipien. Ein Fundament.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31520" y="2331720"/>
            <a:ext cx="1463040" cy="4572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194560" y="2331720"/>
            <a:ext cx="9265615" cy="45720"/>
          </a:xfrm>
          <a:prstGeom prst="rect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31520" y="2606040"/>
            <a:ext cx="3423818" cy="141732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005840" y="2880360"/>
            <a:ext cx="868680" cy="868680"/>
          </a:xfrm>
          <a:prstGeom prst="roundRect">
            <a:avLst>
              <a:gd name="adj" fmla="val 15789"/>
            </a:avLst>
          </a:prstGeom>
          <a:solidFill>
            <a:srgbClr val="68001A"/>
          </a:solidFill>
          <a:ln w="12700">
            <a:solidFill>
              <a:srgbClr val="68001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05840" y="2880360"/>
            <a:ext cx="868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3000" dirty="0"/>
          </a:p>
        </p:txBody>
      </p:sp>
      <p:sp>
        <p:nvSpPr>
          <p:cNvPr id="15" name="Text 13"/>
          <p:cNvSpPr/>
          <p:nvPr/>
        </p:nvSpPr>
        <p:spPr>
          <a:xfrm>
            <a:off x="2011680" y="2880360"/>
            <a:ext cx="200649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Vorbereitung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2011680" y="3337560"/>
            <a:ext cx="200649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Klare Rollen vor Ankunft.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383938" y="2606040"/>
            <a:ext cx="3423818" cy="141732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4658258" y="2880360"/>
            <a:ext cx="868680" cy="868680"/>
          </a:xfrm>
          <a:prstGeom prst="roundRect">
            <a:avLst>
              <a:gd name="adj" fmla="val 15789"/>
            </a:avLst>
          </a:prstGeom>
          <a:solidFill>
            <a:srgbClr val="68001A"/>
          </a:solidFill>
          <a:ln w="12700">
            <a:solidFill>
              <a:srgbClr val="68001A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658258" y="2880360"/>
            <a:ext cx="868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3000" dirty="0"/>
          </a:p>
        </p:txBody>
      </p:sp>
      <p:sp>
        <p:nvSpPr>
          <p:cNvPr id="20" name="Text 18"/>
          <p:cNvSpPr/>
          <p:nvPr/>
        </p:nvSpPr>
        <p:spPr>
          <a:xfrm>
            <a:off x="5664098" y="2880360"/>
            <a:ext cx="200649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Kommunikation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5664098" y="3337560"/>
            <a:ext cx="200649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Kurze Wege, klare Sprache.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8036357" y="2606040"/>
            <a:ext cx="3423818" cy="141732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8310677" y="2880360"/>
            <a:ext cx="868680" cy="868680"/>
          </a:xfrm>
          <a:prstGeom prst="roundRect">
            <a:avLst>
              <a:gd name="adj" fmla="val 15789"/>
            </a:avLst>
          </a:prstGeom>
          <a:solidFill>
            <a:srgbClr val="68001A"/>
          </a:solidFill>
          <a:ln w="12700">
            <a:solidFill>
              <a:srgbClr val="68001A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8310677" y="2880360"/>
            <a:ext cx="868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3000" dirty="0"/>
          </a:p>
        </p:txBody>
      </p:sp>
      <p:sp>
        <p:nvSpPr>
          <p:cNvPr id="25" name="Text 23"/>
          <p:cNvSpPr/>
          <p:nvPr/>
        </p:nvSpPr>
        <p:spPr>
          <a:xfrm>
            <a:off x="9316517" y="2880360"/>
            <a:ext cx="200649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Verantwortung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9316517" y="3337560"/>
            <a:ext cx="200649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Ein Name je Thema.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731520" y="4206240"/>
            <a:ext cx="3423818" cy="141732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1005840" y="4480560"/>
            <a:ext cx="868680" cy="868680"/>
          </a:xfrm>
          <a:prstGeom prst="roundRect">
            <a:avLst>
              <a:gd name="adj" fmla="val 15789"/>
            </a:avLst>
          </a:prstGeom>
          <a:solidFill>
            <a:srgbClr val="68001A"/>
          </a:solidFill>
          <a:ln w="12700">
            <a:solidFill>
              <a:srgbClr val="68001A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005840" y="4480560"/>
            <a:ext cx="868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3000" dirty="0"/>
          </a:p>
        </p:txBody>
      </p:sp>
      <p:sp>
        <p:nvSpPr>
          <p:cNvPr id="30" name="Text 28"/>
          <p:cNvSpPr/>
          <p:nvPr/>
        </p:nvSpPr>
        <p:spPr>
          <a:xfrm>
            <a:off x="2011680" y="4480560"/>
            <a:ext cx="200649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</a:t>
            </a:r>
            <a:endParaRPr lang="en-US" sz="1800" dirty="0"/>
          </a:p>
        </p:txBody>
      </p:sp>
      <p:sp>
        <p:nvSpPr>
          <p:cNvPr id="31" name="Text 29"/>
          <p:cNvSpPr/>
          <p:nvPr/>
        </p:nvSpPr>
        <p:spPr>
          <a:xfrm>
            <a:off x="2011680" y="4937760"/>
            <a:ext cx="200649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Regelmäßig. Beidseitig.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4383938" y="4206240"/>
            <a:ext cx="3423818" cy="141732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4658258" y="4480560"/>
            <a:ext cx="868680" cy="868680"/>
          </a:xfrm>
          <a:prstGeom prst="roundRect">
            <a:avLst>
              <a:gd name="adj" fmla="val 15789"/>
            </a:avLst>
          </a:prstGeom>
          <a:solidFill>
            <a:srgbClr val="68001A"/>
          </a:solidFill>
          <a:ln w="12700">
            <a:solidFill>
              <a:srgbClr val="68001A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4658258" y="4480560"/>
            <a:ext cx="868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3000" dirty="0"/>
          </a:p>
        </p:txBody>
      </p:sp>
      <p:sp>
        <p:nvSpPr>
          <p:cNvPr id="35" name="Text 33"/>
          <p:cNvSpPr/>
          <p:nvPr/>
        </p:nvSpPr>
        <p:spPr>
          <a:xfrm>
            <a:off x="5664098" y="4480560"/>
            <a:ext cx="200649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Kontinuität</a:t>
            </a:r>
            <a:endParaRPr lang="en-US" sz="1800" dirty="0"/>
          </a:p>
        </p:txBody>
      </p:sp>
      <p:sp>
        <p:nvSpPr>
          <p:cNvPr id="36" name="Text 34"/>
          <p:cNvSpPr/>
          <p:nvPr/>
        </p:nvSpPr>
        <p:spPr>
          <a:xfrm>
            <a:off x="5664098" y="4937760"/>
            <a:ext cx="200649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Über die Probezeit hinaus.</a:t>
            </a:r>
            <a:endParaRPr lang="en-US" sz="1100" dirty="0"/>
          </a:p>
        </p:txBody>
      </p:sp>
      <p:sp>
        <p:nvSpPr>
          <p:cNvPr id="37" name="Shape 35"/>
          <p:cNvSpPr/>
          <p:nvPr/>
        </p:nvSpPr>
        <p:spPr>
          <a:xfrm>
            <a:off x="8036357" y="4206240"/>
            <a:ext cx="3423818" cy="141732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8310677" y="4480560"/>
            <a:ext cx="868680" cy="868680"/>
          </a:xfrm>
          <a:prstGeom prst="roundRect">
            <a:avLst>
              <a:gd name="adj" fmla="val 15789"/>
            </a:avLst>
          </a:prstGeom>
          <a:solidFill>
            <a:srgbClr val="68001A"/>
          </a:solidFill>
          <a:ln w="12700">
            <a:solidFill>
              <a:srgbClr val="68001A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8310677" y="4480560"/>
            <a:ext cx="868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3000" dirty="0"/>
          </a:p>
        </p:txBody>
      </p:sp>
      <p:sp>
        <p:nvSpPr>
          <p:cNvPr id="40" name="Text 38"/>
          <p:cNvSpPr/>
          <p:nvPr/>
        </p:nvSpPr>
        <p:spPr>
          <a:xfrm>
            <a:off x="9316517" y="4480560"/>
            <a:ext cx="200649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Partnerschaft</a:t>
            </a:r>
            <a:endParaRPr lang="en-US" sz="1800" dirty="0"/>
          </a:p>
        </p:txBody>
      </p:sp>
      <p:sp>
        <p:nvSpPr>
          <p:cNvPr id="41" name="Text 39"/>
          <p:cNvSpPr/>
          <p:nvPr/>
        </p:nvSpPr>
        <p:spPr>
          <a:xfrm>
            <a:off x="9316517" y="4937760"/>
            <a:ext cx="200649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Betrieb und BEST Hand in Hand.</a:t>
            </a:r>
            <a:endParaRPr lang="en-US" sz="1100" dirty="0"/>
          </a:p>
        </p:txBody>
      </p:sp>
      <p:sp>
        <p:nvSpPr>
          <p:cNvPr id="42" name="Shape 40"/>
          <p:cNvSpPr/>
          <p:nvPr/>
        </p:nvSpPr>
        <p:spPr>
          <a:xfrm>
            <a:off x="731520" y="5760720"/>
            <a:ext cx="10728655" cy="0"/>
          </a:xfrm>
          <a:prstGeom prst="line">
            <a:avLst/>
          </a:prstGeom>
          <a:noFill/>
          <a:ln w="9525">
            <a:solidFill>
              <a:srgbClr val="E5E1DA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731520" y="5943600"/>
            <a:ext cx="1072865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i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„Erfolgreiche Integration entsteht durch konsequente Zusammenarbeit.“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180015" y="0"/>
            <a:ext cx="2011680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5029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1280160" y="5029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AUSBLICK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8716975" y="5029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· RECRUITING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0088575" y="64008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/ 15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31520" y="960120"/>
            <a:ext cx="1072865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spc="-100" kern="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Wie geht es nach dem Kick-off weiter?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31520" y="178308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Ein neutraler Überblick über mögliche Organisationsmodelle.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31520" y="2331720"/>
            <a:ext cx="1463040" cy="4572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194560" y="2331720"/>
            <a:ext cx="9265615" cy="45720"/>
          </a:xfrm>
          <a:prstGeom prst="rect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31520" y="2606040"/>
            <a:ext cx="3393338" cy="320040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05840" y="2880360"/>
            <a:ext cx="284469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MODELL 1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005840" y="3246120"/>
            <a:ext cx="284469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Eigenständig</a:t>
            </a:r>
            <a:endParaRPr lang="en-US" sz="2800" dirty="0"/>
          </a:p>
        </p:txBody>
      </p:sp>
      <p:sp>
        <p:nvSpPr>
          <p:cNvPr id="15" name="Shape 13"/>
          <p:cNvSpPr/>
          <p:nvPr/>
        </p:nvSpPr>
        <p:spPr>
          <a:xfrm>
            <a:off x="1005840" y="4023360"/>
            <a:ext cx="914400" cy="0"/>
          </a:xfrm>
          <a:prstGeom prst="line">
            <a:avLst/>
          </a:prstGeom>
          <a:noFill/>
          <a:ln w="9525">
            <a:solidFill>
              <a:srgbClr val="E5E1D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05840" y="4206240"/>
            <a:ext cx="2844698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Der Betrieb setzt den Maßnahmenplan eigenständig um.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399178" y="2606040"/>
            <a:ext cx="3393338" cy="320040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673498" y="2880360"/>
            <a:ext cx="284469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MODELL 2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4673498" y="3246120"/>
            <a:ext cx="284469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Punktuell</a:t>
            </a:r>
            <a:endParaRPr lang="en-US" sz="2800" dirty="0"/>
          </a:p>
        </p:txBody>
      </p:sp>
      <p:sp>
        <p:nvSpPr>
          <p:cNvPr id="20" name="Shape 18"/>
          <p:cNvSpPr/>
          <p:nvPr/>
        </p:nvSpPr>
        <p:spPr>
          <a:xfrm>
            <a:off x="4673498" y="4023360"/>
            <a:ext cx="914400" cy="0"/>
          </a:xfrm>
          <a:prstGeom prst="line">
            <a:avLst/>
          </a:prstGeom>
          <a:noFill/>
          <a:ln w="9525">
            <a:solidFill>
              <a:srgbClr val="E5E1D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673498" y="4206240"/>
            <a:ext cx="2844698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Recruiting unterstützt bei einzelnen Themen wie Übersetzungen, Behörden oder Berufsschule.</a:t>
            </a:r>
            <a:endParaRPr lang="en-US" sz="1300" dirty="0"/>
          </a:p>
        </p:txBody>
      </p:sp>
      <p:sp>
        <p:nvSpPr>
          <p:cNvPr id="22" name="Shape 20"/>
          <p:cNvSpPr/>
          <p:nvPr/>
        </p:nvSpPr>
        <p:spPr>
          <a:xfrm>
            <a:off x="8066837" y="2606040"/>
            <a:ext cx="3393338" cy="3200400"/>
          </a:xfrm>
          <a:prstGeom prst="rect">
            <a:avLst/>
          </a:prstGeom>
          <a:solidFill>
            <a:srgbClr val="68001A"/>
          </a:solidFill>
          <a:ln w="12700">
            <a:solidFill>
              <a:srgbClr val="68001A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10545775" y="2057400"/>
            <a:ext cx="1828800" cy="1828800"/>
          </a:xfrm>
          <a:prstGeom prst="ellipse">
            <a:avLst/>
          </a:prstGeom>
          <a:solidFill>
            <a:srgbClr val="4A0012"/>
          </a:solidFill>
          <a:ln/>
        </p:spPr>
      </p:sp>
      <p:sp>
        <p:nvSpPr>
          <p:cNvPr id="24" name="Text 22"/>
          <p:cNvSpPr/>
          <p:nvPr/>
        </p:nvSpPr>
        <p:spPr>
          <a:xfrm>
            <a:off x="8341157" y="2880360"/>
            <a:ext cx="284469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FB3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MODELL 3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8341157" y="3246120"/>
            <a:ext cx="284469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Projektpartner</a:t>
            </a:r>
            <a:endParaRPr lang="en-US" sz="2800" dirty="0"/>
          </a:p>
        </p:txBody>
      </p:sp>
      <p:sp>
        <p:nvSpPr>
          <p:cNvPr id="26" name="Shape 24"/>
          <p:cNvSpPr/>
          <p:nvPr/>
        </p:nvSpPr>
        <p:spPr>
          <a:xfrm>
            <a:off x="8341157" y="4023360"/>
            <a:ext cx="548640" cy="3657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8341157" y="4206240"/>
            <a:ext cx="2844698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Recruiting begleitet die Integrationsphase als Projektpartner und unterstützt Betrieb und Mitarbeitende während der ersten Monate.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8341157" y="5349240"/>
            <a:ext cx="284469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FB3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EMPFEHLUNG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731520" y="6035040"/>
            <a:ext cx="10728655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„Welches Modell am besten geeignet ist, hängt von den internen Ressourcen, Erfahrungen und Zielen des Unternehmens ab.“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6800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68001A"/>
          </a:solidFill>
          <a:ln w="12700">
            <a:solidFill>
              <a:srgbClr val="68001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6095848" cy="6858000"/>
          </a:xfrm>
          <a:prstGeom prst="rect">
            <a:avLst/>
          </a:prstGeom>
          <a:solidFill>
            <a:srgbClr val="4A0012"/>
          </a:solidFill>
          <a:ln w="12700">
            <a:solidFill>
              <a:srgbClr val="4A0012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534095" y="3200400"/>
            <a:ext cx="5486400" cy="5486400"/>
          </a:xfrm>
          <a:prstGeom prst="ellipse">
            <a:avLst/>
          </a:prstGeom>
          <a:solidFill>
            <a:srgbClr val="7A0A24"/>
          </a:solidFill>
          <a:ln/>
        </p:spPr>
      </p:sp>
      <p:pic>
        <p:nvPicPr>
          <p:cNvPr id="5" name="Image 0" descr="/mnt/user-uploads/Best_Recruiting_International_3-modifi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502920"/>
            <a:ext cx="777240" cy="7772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691640" y="502920"/>
            <a:ext cx="2743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</a:t>
            </a:r>
            <a:endParaRPr lang="en-US" sz="4000" dirty="0"/>
          </a:p>
        </p:txBody>
      </p:sp>
      <p:sp>
        <p:nvSpPr>
          <p:cNvPr id="7" name="Text 4"/>
          <p:cNvSpPr/>
          <p:nvPr/>
        </p:nvSpPr>
        <p:spPr>
          <a:xfrm>
            <a:off x="1691640" y="1051560"/>
            <a:ext cx="2743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spc="500" kern="0" dirty="0">
                <a:solidFill>
                  <a:srgbClr val="FFB3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RECRUITING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731520" y="1737360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600" kern="0" dirty="0">
                <a:solidFill>
                  <a:srgbClr val="FFB3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AUSBLICK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31520" y="210312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spc="-1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Vom Kick-off zur Integration.</a:t>
            </a:r>
            <a:endParaRPr lang="en-US" sz="4400" dirty="0"/>
          </a:p>
        </p:txBody>
      </p:sp>
      <p:sp>
        <p:nvSpPr>
          <p:cNvPr id="10" name="Shape 7"/>
          <p:cNvSpPr/>
          <p:nvPr/>
        </p:nvSpPr>
        <p:spPr>
          <a:xfrm>
            <a:off x="905256" y="3429000"/>
            <a:ext cx="27432" cy="2688336"/>
          </a:xfrm>
          <a:prstGeom prst="rect">
            <a:avLst/>
          </a:prstGeom>
          <a:solidFill>
            <a:srgbClr val="B36676"/>
          </a:solidFill>
          <a:ln/>
        </p:spPr>
      </p:sp>
      <p:sp>
        <p:nvSpPr>
          <p:cNvPr id="11" name="Shape 8"/>
          <p:cNvSpPr/>
          <p:nvPr/>
        </p:nvSpPr>
        <p:spPr>
          <a:xfrm>
            <a:off x="777240" y="3300984"/>
            <a:ext cx="274320" cy="27432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77240" y="3282696"/>
            <a:ext cx="274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1234440" y="3246120"/>
            <a:ext cx="59436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Heute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731520" y="3657600"/>
            <a:ext cx="329184" cy="329184"/>
          </a:xfrm>
          <a:prstGeom prst="ellipse">
            <a:avLst/>
          </a:prstGeom>
          <a:solidFill>
            <a:srgbClr val="4A0012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31520" y="3657600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1234440" y="3630168"/>
            <a:ext cx="59436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Vorbereitung abschließen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731520" y="4041648"/>
            <a:ext cx="329184" cy="329184"/>
          </a:xfrm>
          <a:prstGeom prst="ellipse">
            <a:avLst/>
          </a:prstGeom>
          <a:solidFill>
            <a:srgbClr val="4A0012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31520" y="4041648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1234440" y="4014216"/>
            <a:ext cx="59436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Einreise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731520" y="4425696"/>
            <a:ext cx="329184" cy="329184"/>
          </a:xfrm>
          <a:prstGeom prst="ellipse">
            <a:avLst/>
          </a:prstGeom>
          <a:solidFill>
            <a:srgbClr val="4A0012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731520" y="4425696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1234440" y="4398264"/>
            <a:ext cx="59436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Ankunft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731520" y="4809744"/>
            <a:ext cx="329184" cy="329184"/>
          </a:xfrm>
          <a:prstGeom prst="ellipse">
            <a:avLst/>
          </a:prstGeom>
          <a:solidFill>
            <a:srgbClr val="4A0012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731520" y="4809744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1234440" y="4782312"/>
            <a:ext cx="59436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Erster Arbeitstag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731520" y="5193792"/>
            <a:ext cx="329184" cy="329184"/>
          </a:xfrm>
          <a:prstGeom prst="ellipse">
            <a:avLst/>
          </a:prstGeom>
          <a:solidFill>
            <a:srgbClr val="4A0012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731520" y="5193792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900" dirty="0"/>
          </a:p>
        </p:txBody>
      </p:sp>
      <p:sp>
        <p:nvSpPr>
          <p:cNvPr id="28" name="Text 25"/>
          <p:cNvSpPr/>
          <p:nvPr/>
        </p:nvSpPr>
        <p:spPr>
          <a:xfrm>
            <a:off x="1234440" y="5166360"/>
            <a:ext cx="59436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Erster Monat</a:t>
            </a:r>
            <a:endParaRPr lang="en-US" sz="1600" dirty="0"/>
          </a:p>
        </p:txBody>
      </p:sp>
      <p:sp>
        <p:nvSpPr>
          <p:cNvPr id="29" name="Shape 26"/>
          <p:cNvSpPr/>
          <p:nvPr/>
        </p:nvSpPr>
        <p:spPr>
          <a:xfrm>
            <a:off x="731520" y="5577840"/>
            <a:ext cx="329184" cy="329184"/>
          </a:xfrm>
          <a:prstGeom prst="ellipse">
            <a:avLst/>
          </a:prstGeom>
          <a:solidFill>
            <a:srgbClr val="4A0012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731520" y="5577840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900" dirty="0"/>
          </a:p>
        </p:txBody>
      </p:sp>
      <p:sp>
        <p:nvSpPr>
          <p:cNvPr id="31" name="Text 28"/>
          <p:cNvSpPr/>
          <p:nvPr/>
        </p:nvSpPr>
        <p:spPr>
          <a:xfrm>
            <a:off x="1234440" y="5550408"/>
            <a:ext cx="59436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Probezeit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777240" y="5989320"/>
            <a:ext cx="274320" cy="27432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777240" y="5971032"/>
            <a:ext cx="274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200" dirty="0"/>
          </a:p>
        </p:txBody>
      </p:sp>
      <p:sp>
        <p:nvSpPr>
          <p:cNvPr id="34" name="Text 31"/>
          <p:cNvSpPr/>
          <p:nvPr/>
        </p:nvSpPr>
        <p:spPr>
          <a:xfrm>
            <a:off x="1234440" y="5934456"/>
            <a:ext cx="59436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Langfristige erfolgreiche Integration</a:t>
            </a:r>
            <a:endParaRPr lang="en-US" sz="1800" dirty="0"/>
          </a:p>
        </p:txBody>
      </p:sp>
      <p:sp>
        <p:nvSpPr>
          <p:cNvPr id="35" name="Shape 32"/>
          <p:cNvSpPr/>
          <p:nvPr/>
        </p:nvSpPr>
        <p:spPr>
          <a:xfrm>
            <a:off x="7680960" y="3246120"/>
            <a:ext cx="822960" cy="3657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7680960" y="3429000"/>
            <a:ext cx="4114800" cy="2377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„Mit einer guten Vorbereitung schaffen wir gemeinsam die Grundlage für eine erfolgreiche Integration — für Ihre neuen Mitarbeitenden und für Ihr Unternehmen.“</a:t>
            </a:r>
            <a:endParaRPr lang="en-US" sz="1800" dirty="0"/>
          </a:p>
        </p:txBody>
      </p:sp>
      <p:sp>
        <p:nvSpPr>
          <p:cNvPr id="37" name="Text 34"/>
          <p:cNvSpPr/>
          <p:nvPr/>
        </p:nvSpPr>
        <p:spPr>
          <a:xfrm>
            <a:off x="7680960" y="594360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FB3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ENDE WORKSHOP</a:t>
            </a:r>
            <a:endParaRPr lang="en-US" sz="1100" dirty="0"/>
          </a:p>
        </p:txBody>
      </p:sp>
      <p:sp>
        <p:nvSpPr>
          <p:cNvPr id="38" name="Text 35"/>
          <p:cNvSpPr/>
          <p:nvPr/>
        </p:nvSpPr>
        <p:spPr>
          <a:xfrm>
            <a:off x="7680960" y="6172200"/>
            <a:ext cx="4114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Danke.</a:t>
            </a:r>
            <a:endParaRPr lang="en-US" sz="2800" dirty="0"/>
          </a:p>
        </p:txBody>
      </p:sp>
      <p:sp>
        <p:nvSpPr>
          <p:cNvPr id="39" name="Text 36"/>
          <p:cNvSpPr/>
          <p:nvPr/>
        </p:nvSpPr>
        <p:spPr>
          <a:xfrm>
            <a:off x="731520" y="640080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400" kern="0" dirty="0">
                <a:solidFill>
                  <a:srgbClr val="FFB3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· RECRUITING</a:t>
            </a:r>
            <a:endParaRPr lang="en-US" sz="1000" dirty="0"/>
          </a:p>
        </p:txBody>
      </p:sp>
      <p:sp>
        <p:nvSpPr>
          <p:cNvPr id="40" name="Text 37"/>
          <p:cNvSpPr/>
          <p:nvPr/>
        </p:nvSpPr>
        <p:spPr>
          <a:xfrm>
            <a:off x="10088575" y="64008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B3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/ 15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180015" y="0"/>
            <a:ext cx="2011680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5029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1280160" y="5029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AUFTAKT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8716975" y="5029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· RECRUITING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0088575" y="64008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 / 15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31520" y="960120"/>
            <a:ext cx="1072865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spc="-100" kern="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Agenda.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31520" y="178308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Acht Stationen. Ein gemeinsamer Projektplan.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31520" y="2331720"/>
            <a:ext cx="1463040" cy="4572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194560" y="2331720"/>
            <a:ext cx="9265615" cy="45720"/>
          </a:xfrm>
          <a:prstGeom prst="rect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31520" y="2606040"/>
            <a:ext cx="5181448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0" y="2788920"/>
            <a:ext cx="502920" cy="50292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60120" y="278892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1645920" y="2743200"/>
            <a:ext cx="4175608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Projektstatus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1645920" y="3063240"/>
            <a:ext cx="41756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 stehen wir heute?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278728" y="2606040"/>
            <a:ext cx="5181448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507328" y="2788920"/>
            <a:ext cx="502920" cy="50292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507328" y="278892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7193128" y="2743200"/>
            <a:ext cx="4175608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Zeitplan bis zur Einreise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7193128" y="3063240"/>
            <a:ext cx="41756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Welche Stationen liegen vor uns?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731520" y="3611880"/>
            <a:ext cx="5181448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960120" y="3794760"/>
            <a:ext cx="502920" cy="50292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960120" y="379476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1645920" y="3749040"/>
            <a:ext cx="4175608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Vorbereitung des Unternehmens</a:t>
            </a:r>
            <a:endParaRPr lang="en-US" sz="1700" dirty="0"/>
          </a:p>
        </p:txBody>
      </p:sp>
      <p:sp>
        <p:nvSpPr>
          <p:cNvPr id="26" name="Text 24"/>
          <p:cNvSpPr/>
          <p:nvPr/>
        </p:nvSpPr>
        <p:spPr>
          <a:xfrm>
            <a:off x="1645920" y="4069080"/>
            <a:ext cx="41756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Ist der Betrieb bereit?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6278728" y="3611880"/>
            <a:ext cx="5181448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6507328" y="3794760"/>
            <a:ext cx="502920" cy="50292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507328" y="379476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7193128" y="3749040"/>
            <a:ext cx="4175608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Vorbereitung der Mitarbeitenden</a:t>
            </a:r>
            <a:endParaRPr lang="en-US" sz="1700" dirty="0"/>
          </a:p>
        </p:txBody>
      </p:sp>
      <p:sp>
        <p:nvSpPr>
          <p:cNvPr id="31" name="Text 29"/>
          <p:cNvSpPr/>
          <p:nvPr/>
        </p:nvSpPr>
        <p:spPr>
          <a:xfrm>
            <a:off x="7193128" y="4069080"/>
            <a:ext cx="41756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Was braucht die Person vor Ankunft?</a:t>
            </a:r>
            <a:endParaRPr lang="en-US" sz="1200" dirty="0"/>
          </a:p>
        </p:txBody>
      </p:sp>
      <p:sp>
        <p:nvSpPr>
          <p:cNvPr id="32" name="Shape 30"/>
          <p:cNvSpPr/>
          <p:nvPr/>
        </p:nvSpPr>
        <p:spPr>
          <a:xfrm>
            <a:off x="731520" y="4617720"/>
            <a:ext cx="5181448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960120" y="4800600"/>
            <a:ext cx="502920" cy="50292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960120" y="480060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400" dirty="0"/>
          </a:p>
        </p:txBody>
      </p:sp>
      <p:sp>
        <p:nvSpPr>
          <p:cNvPr id="35" name="Text 33"/>
          <p:cNvSpPr/>
          <p:nvPr/>
        </p:nvSpPr>
        <p:spPr>
          <a:xfrm>
            <a:off x="1645920" y="4754880"/>
            <a:ext cx="4175608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Die ersten 100 Tage</a:t>
            </a:r>
            <a:endParaRPr lang="en-US" sz="1700" dirty="0"/>
          </a:p>
        </p:txBody>
      </p:sp>
      <p:sp>
        <p:nvSpPr>
          <p:cNvPr id="36" name="Text 34"/>
          <p:cNvSpPr/>
          <p:nvPr/>
        </p:nvSpPr>
        <p:spPr>
          <a:xfrm>
            <a:off x="1645920" y="5074920"/>
            <a:ext cx="41756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Wie gestalten wir Ankunft und Alltag?</a:t>
            </a:r>
            <a:endParaRPr lang="en-US" sz="1200" dirty="0"/>
          </a:p>
        </p:txBody>
      </p:sp>
      <p:sp>
        <p:nvSpPr>
          <p:cNvPr id="37" name="Shape 35"/>
          <p:cNvSpPr/>
          <p:nvPr/>
        </p:nvSpPr>
        <p:spPr>
          <a:xfrm>
            <a:off x="6278728" y="4617720"/>
            <a:ext cx="5181448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507328" y="4800600"/>
            <a:ext cx="502920" cy="50292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6507328" y="480060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400" dirty="0"/>
          </a:p>
        </p:txBody>
      </p:sp>
      <p:sp>
        <p:nvSpPr>
          <p:cNvPr id="40" name="Text 38"/>
          <p:cNvSpPr/>
          <p:nvPr/>
        </p:nvSpPr>
        <p:spPr>
          <a:xfrm>
            <a:off x="7193128" y="4754880"/>
            <a:ext cx="4175608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Verantwortlichkeiten</a:t>
            </a:r>
            <a:endParaRPr lang="en-US" sz="1700" dirty="0"/>
          </a:p>
        </p:txBody>
      </p:sp>
      <p:sp>
        <p:nvSpPr>
          <p:cNvPr id="41" name="Text 39"/>
          <p:cNvSpPr/>
          <p:nvPr/>
        </p:nvSpPr>
        <p:spPr>
          <a:xfrm>
            <a:off x="7193128" y="5074920"/>
            <a:ext cx="41756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Wer übernimmt welche Aufgabe?</a:t>
            </a:r>
            <a:endParaRPr lang="en-US" sz="1200" dirty="0"/>
          </a:p>
        </p:txBody>
      </p:sp>
      <p:sp>
        <p:nvSpPr>
          <p:cNvPr id="42" name="Shape 40"/>
          <p:cNvSpPr/>
          <p:nvPr/>
        </p:nvSpPr>
        <p:spPr>
          <a:xfrm>
            <a:off x="731520" y="5623560"/>
            <a:ext cx="5181448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960120" y="5806440"/>
            <a:ext cx="502920" cy="50292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960120" y="580644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1400" dirty="0"/>
          </a:p>
        </p:txBody>
      </p:sp>
      <p:sp>
        <p:nvSpPr>
          <p:cNvPr id="45" name="Text 43"/>
          <p:cNvSpPr/>
          <p:nvPr/>
        </p:nvSpPr>
        <p:spPr>
          <a:xfrm>
            <a:off x="1645920" y="5760720"/>
            <a:ext cx="4175608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Maßnahmenplan</a:t>
            </a:r>
            <a:endParaRPr lang="en-US" sz="1700" dirty="0"/>
          </a:p>
        </p:txBody>
      </p:sp>
      <p:sp>
        <p:nvSpPr>
          <p:cNvPr id="46" name="Text 44"/>
          <p:cNvSpPr/>
          <p:nvPr/>
        </p:nvSpPr>
        <p:spPr>
          <a:xfrm>
            <a:off x="1645920" y="6080760"/>
            <a:ext cx="41756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Was ist zu tun, bis wann?</a:t>
            </a:r>
            <a:endParaRPr lang="en-US" sz="1200" dirty="0"/>
          </a:p>
        </p:txBody>
      </p:sp>
      <p:sp>
        <p:nvSpPr>
          <p:cNvPr id="47" name="Shape 45"/>
          <p:cNvSpPr/>
          <p:nvPr/>
        </p:nvSpPr>
        <p:spPr>
          <a:xfrm>
            <a:off x="6278728" y="5623560"/>
            <a:ext cx="5181448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6507328" y="5806440"/>
            <a:ext cx="502920" cy="50292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6507328" y="580644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1400" dirty="0"/>
          </a:p>
        </p:txBody>
      </p:sp>
      <p:sp>
        <p:nvSpPr>
          <p:cNvPr id="50" name="Text 48"/>
          <p:cNvSpPr/>
          <p:nvPr/>
        </p:nvSpPr>
        <p:spPr>
          <a:xfrm>
            <a:off x="7193128" y="5760720"/>
            <a:ext cx="4175608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Nächste Projektschritte</a:t>
            </a:r>
            <a:endParaRPr lang="en-US" sz="1700" dirty="0"/>
          </a:p>
        </p:txBody>
      </p:sp>
      <p:sp>
        <p:nvSpPr>
          <p:cNvPr id="51" name="Text 49"/>
          <p:cNvSpPr/>
          <p:nvPr/>
        </p:nvSpPr>
        <p:spPr>
          <a:xfrm>
            <a:off x="7193128" y="6080760"/>
            <a:ext cx="41756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Wie geht es nach heute weiter?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180015" y="0"/>
            <a:ext cx="2011680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5029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1280160" y="5029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STANDORTBESTIMMUNG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8716975" y="5029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· RECRUITING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0088575" y="64008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/ 15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31520" y="960120"/>
            <a:ext cx="1072865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spc="-100" kern="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 stehen wir heute?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31520" y="178308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Projektstatus in einem Bild.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31520" y="2331720"/>
            <a:ext cx="1463040" cy="4572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194560" y="2331720"/>
            <a:ext cx="9265615" cy="45720"/>
          </a:xfrm>
          <a:prstGeom prst="rect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31520" y="2743200"/>
            <a:ext cx="411480" cy="41148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31520" y="2724912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1371600" y="2743200"/>
            <a:ext cx="5486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Auswahl abgeschlossen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731520" y="3310128"/>
            <a:ext cx="411480" cy="41148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31520" y="3291840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1371600" y="3310128"/>
            <a:ext cx="5486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Verträge abgeschlossen</a:t>
            </a:r>
            <a:endParaRPr lang="en-US" sz="2000" dirty="0"/>
          </a:p>
        </p:txBody>
      </p:sp>
      <p:sp>
        <p:nvSpPr>
          <p:cNvPr id="18" name="Shape 16"/>
          <p:cNvSpPr/>
          <p:nvPr/>
        </p:nvSpPr>
        <p:spPr>
          <a:xfrm>
            <a:off x="731520" y="3877056"/>
            <a:ext cx="411480" cy="41148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31520" y="3858768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1371600" y="3877056"/>
            <a:ext cx="5486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Visa genehmigt</a:t>
            </a:r>
            <a:endParaRPr lang="en-US" sz="2000" dirty="0"/>
          </a:p>
        </p:txBody>
      </p:sp>
      <p:sp>
        <p:nvSpPr>
          <p:cNvPr id="21" name="Shape 19"/>
          <p:cNvSpPr/>
          <p:nvPr/>
        </p:nvSpPr>
        <p:spPr>
          <a:xfrm>
            <a:off x="731520" y="4443984"/>
            <a:ext cx="411480" cy="41148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31520" y="4425696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1371600" y="4443984"/>
            <a:ext cx="5486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Flüge geplant</a:t>
            </a:r>
            <a:endParaRPr lang="en-US" sz="2000" dirty="0"/>
          </a:p>
        </p:txBody>
      </p:sp>
      <p:sp>
        <p:nvSpPr>
          <p:cNvPr id="24" name="Shape 22"/>
          <p:cNvSpPr/>
          <p:nvPr/>
        </p:nvSpPr>
        <p:spPr>
          <a:xfrm>
            <a:off x="731520" y="5010912"/>
            <a:ext cx="411480" cy="41148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731520" y="4992624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1371600" y="5010912"/>
            <a:ext cx="5486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Einreise vorbereitet</a:t>
            </a:r>
            <a:endParaRPr lang="en-US" sz="2000" dirty="0"/>
          </a:p>
        </p:txBody>
      </p:sp>
      <p:sp>
        <p:nvSpPr>
          <p:cNvPr id="27" name="Shape 25"/>
          <p:cNvSpPr/>
          <p:nvPr/>
        </p:nvSpPr>
        <p:spPr>
          <a:xfrm>
            <a:off x="7498080" y="2606040"/>
            <a:ext cx="3962095" cy="3566160"/>
          </a:xfrm>
          <a:prstGeom prst="rect">
            <a:avLst/>
          </a:prstGeom>
          <a:solidFill>
            <a:srgbClr val="FBF3F4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7498080" y="2788920"/>
            <a:ext cx="396209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↓</a:t>
            </a:r>
            <a:endParaRPr lang="en-US" sz="4000" dirty="0"/>
          </a:p>
        </p:txBody>
      </p:sp>
      <p:sp>
        <p:nvSpPr>
          <p:cNvPr id="29" name="Text 27"/>
          <p:cNvSpPr/>
          <p:nvPr/>
        </p:nvSpPr>
        <p:spPr>
          <a:xfrm>
            <a:off x="7498080" y="3474720"/>
            <a:ext cx="396209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NÄCHSTE PROJEKTPHASE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7498080" y="3749040"/>
            <a:ext cx="3962095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Integration.</a:t>
            </a:r>
            <a:endParaRPr lang="en-US" sz="4800" dirty="0"/>
          </a:p>
        </p:txBody>
      </p:sp>
      <p:sp>
        <p:nvSpPr>
          <p:cNvPr id="31" name="Shape 29"/>
          <p:cNvSpPr/>
          <p:nvPr/>
        </p:nvSpPr>
        <p:spPr>
          <a:xfrm>
            <a:off x="9113368" y="4709160"/>
            <a:ext cx="731520" cy="36576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7772400" y="4937760"/>
            <a:ext cx="3413455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i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„Die organisatorische Vorbereitung ist nahezu abgeschlossen. Jetzt beginnt die Umsetzungsphase.“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180015" y="0"/>
            <a:ext cx="2011680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5029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1280160" y="5029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ZEITPLAN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8716975" y="5029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· RECRUITING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0088575" y="64008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 / 15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31520" y="960120"/>
            <a:ext cx="1072865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spc="-100" kern="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Zeitplan bis zum ersten Arbeitstag.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31520" y="178308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Neun Stationen. Eine Roadmap.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31520" y="2331720"/>
            <a:ext cx="1463040" cy="4572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194560" y="2331720"/>
            <a:ext cx="9265615" cy="45720"/>
          </a:xfrm>
          <a:prstGeom prst="rect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327556" y="3246120"/>
            <a:ext cx="9536582" cy="91440"/>
          </a:xfrm>
          <a:prstGeom prst="rect">
            <a:avLst/>
          </a:prstGeom>
          <a:solidFill>
            <a:srgbClr val="F0DADD"/>
          </a:solidFill>
          <a:ln w="12700">
            <a:solidFill>
              <a:srgbClr val="F0DADD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327556" y="3246120"/>
            <a:ext cx="5364328" cy="9144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31520" y="2788920"/>
            <a:ext cx="1192073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1126388" y="3108960"/>
            <a:ext cx="402336" cy="402336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126388" y="3108960"/>
            <a:ext cx="40233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77240" y="3703320"/>
            <a:ext cx="1100633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Visa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731520" y="4434840"/>
            <a:ext cx="1192073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2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Erledigt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1923593" y="2788920"/>
            <a:ext cx="1192073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2318461" y="3108960"/>
            <a:ext cx="402336" cy="402336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2318461" y="3108960"/>
            <a:ext cx="40233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1969313" y="3703320"/>
            <a:ext cx="1100633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Flug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1923593" y="4434840"/>
            <a:ext cx="1192073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2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Erledigt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3115666" y="2788920"/>
            <a:ext cx="1192073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3510534" y="3108960"/>
            <a:ext cx="402336" cy="402336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510534" y="3108960"/>
            <a:ext cx="40233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3161386" y="3703320"/>
            <a:ext cx="1100633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Ankunft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3115666" y="4434840"/>
            <a:ext cx="1192073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2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Erledigt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307738" y="2788920"/>
            <a:ext cx="1192073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4702607" y="3108960"/>
            <a:ext cx="402336" cy="402336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4702607" y="3108960"/>
            <a:ext cx="40233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4353458" y="3703320"/>
            <a:ext cx="1100633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Wohnung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4307738" y="4434840"/>
            <a:ext cx="1192073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2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Erledigt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5499811" y="2788920"/>
            <a:ext cx="1192073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5894680" y="3108960"/>
            <a:ext cx="402336" cy="402336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5894680" y="3108960"/>
            <a:ext cx="40233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37" name="Text 35"/>
          <p:cNvSpPr/>
          <p:nvPr/>
        </p:nvSpPr>
        <p:spPr>
          <a:xfrm>
            <a:off x="5545531" y="3703320"/>
            <a:ext cx="1100633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Behörden</a:t>
            </a:r>
            <a:endParaRPr lang="en-US" sz="1400" dirty="0"/>
          </a:p>
        </p:txBody>
      </p:sp>
      <p:sp>
        <p:nvSpPr>
          <p:cNvPr id="38" name="Text 36"/>
          <p:cNvSpPr/>
          <p:nvPr/>
        </p:nvSpPr>
        <p:spPr>
          <a:xfrm>
            <a:off x="5499811" y="4434840"/>
            <a:ext cx="1192073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2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Erledigt</a:t>
            </a:r>
            <a:endParaRPr lang="en-US" sz="900" dirty="0"/>
          </a:p>
        </p:txBody>
      </p:sp>
      <p:sp>
        <p:nvSpPr>
          <p:cNvPr id="39" name="Text 37"/>
          <p:cNvSpPr/>
          <p:nvPr/>
        </p:nvSpPr>
        <p:spPr>
          <a:xfrm>
            <a:off x="6691884" y="2788920"/>
            <a:ext cx="1192073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7086752" y="3108960"/>
            <a:ext cx="402336" cy="402336"/>
          </a:xfrm>
          <a:prstGeom prst="ellipse">
            <a:avLst/>
          </a:prstGeom>
          <a:solidFill>
            <a:srgbClr val="FFFFFF"/>
          </a:solidFill>
          <a:ln w="25400">
            <a:solidFill>
              <a:srgbClr val="9C041E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6737604" y="3703320"/>
            <a:ext cx="1100633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Erster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Arbeitstag</a:t>
            </a:r>
            <a:endParaRPr lang="en-US" sz="1400" dirty="0"/>
          </a:p>
        </p:txBody>
      </p:sp>
      <p:sp>
        <p:nvSpPr>
          <p:cNvPr id="42" name="Text 40"/>
          <p:cNvSpPr/>
          <p:nvPr/>
        </p:nvSpPr>
        <p:spPr>
          <a:xfrm>
            <a:off x="6691884" y="4434840"/>
            <a:ext cx="1192073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Offen</a:t>
            </a:r>
            <a:endParaRPr lang="en-US" sz="900" dirty="0"/>
          </a:p>
        </p:txBody>
      </p:sp>
      <p:sp>
        <p:nvSpPr>
          <p:cNvPr id="43" name="Text 41"/>
          <p:cNvSpPr/>
          <p:nvPr/>
        </p:nvSpPr>
        <p:spPr>
          <a:xfrm>
            <a:off x="7883957" y="2788920"/>
            <a:ext cx="1192073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1000" dirty="0"/>
          </a:p>
        </p:txBody>
      </p:sp>
      <p:sp>
        <p:nvSpPr>
          <p:cNvPr id="44" name="Shape 42"/>
          <p:cNvSpPr/>
          <p:nvPr/>
        </p:nvSpPr>
        <p:spPr>
          <a:xfrm>
            <a:off x="8278825" y="3108960"/>
            <a:ext cx="402336" cy="402336"/>
          </a:xfrm>
          <a:prstGeom prst="ellipse">
            <a:avLst/>
          </a:prstGeom>
          <a:solidFill>
            <a:srgbClr val="FFFFFF"/>
          </a:solidFill>
          <a:ln w="25400">
            <a:solidFill>
              <a:srgbClr val="9C041E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7929677" y="3703320"/>
            <a:ext cx="1100633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Erste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Woche</a:t>
            </a:r>
            <a:endParaRPr lang="en-US" sz="1400" dirty="0"/>
          </a:p>
        </p:txBody>
      </p:sp>
      <p:sp>
        <p:nvSpPr>
          <p:cNvPr id="46" name="Text 44"/>
          <p:cNvSpPr/>
          <p:nvPr/>
        </p:nvSpPr>
        <p:spPr>
          <a:xfrm>
            <a:off x="7883957" y="4434840"/>
            <a:ext cx="1192073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Offen</a:t>
            </a:r>
            <a:endParaRPr lang="en-US" sz="900" dirty="0"/>
          </a:p>
        </p:txBody>
      </p:sp>
      <p:sp>
        <p:nvSpPr>
          <p:cNvPr id="47" name="Text 45"/>
          <p:cNvSpPr/>
          <p:nvPr/>
        </p:nvSpPr>
        <p:spPr>
          <a:xfrm>
            <a:off x="9076030" y="2788920"/>
            <a:ext cx="1192073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1000" dirty="0"/>
          </a:p>
        </p:txBody>
      </p:sp>
      <p:sp>
        <p:nvSpPr>
          <p:cNvPr id="48" name="Shape 46"/>
          <p:cNvSpPr/>
          <p:nvPr/>
        </p:nvSpPr>
        <p:spPr>
          <a:xfrm>
            <a:off x="9470898" y="3108960"/>
            <a:ext cx="402336" cy="402336"/>
          </a:xfrm>
          <a:prstGeom prst="ellipse">
            <a:avLst/>
          </a:prstGeom>
          <a:solidFill>
            <a:srgbClr val="FFFFFF"/>
          </a:solidFill>
          <a:ln w="25400">
            <a:solidFill>
              <a:srgbClr val="9C041E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9121750" y="3703320"/>
            <a:ext cx="1100633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Erster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Monat</a:t>
            </a:r>
            <a:endParaRPr lang="en-US" sz="1400" dirty="0"/>
          </a:p>
        </p:txBody>
      </p:sp>
      <p:sp>
        <p:nvSpPr>
          <p:cNvPr id="50" name="Text 48"/>
          <p:cNvSpPr/>
          <p:nvPr/>
        </p:nvSpPr>
        <p:spPr>
          <a:xfrm>
            <a:off x="9076030" y="4434840"/>
            <a:ext cx="1192073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Offen</a:t>
            </a:r>
            <a:endParaRPr lang="en-US" sz="900" dirty="0"/>
          </a:p>
        </p:txBody>
      </p:sp>
      <p:sp>
        <p:nvSpPr>
          <p:cNvPr id="51" name="Text 49"/>
          <p:cNvSpPr/>
          <p:nvPr/>
        </p:nvSpPr>
        <p:spPr>
          <a:xfrm>
            <a:off x="10268102" y="2788920"/>
            <a:ext cx="1192073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</a:t>
            </a:r>
            <a:endParaRPr lang="en-US" sz="1000" dirty="0"/>
          </a:p>
        </p:txBody>
      </p:sp>
      <p:sp>
        <p:nvSpPr>
          <p:cNvPr id="52" name="Shape 50"/>
          <p:cNvSpPr/>
          <p:nvPr/>
        </p:nvSpPr>
        <p:spPr>
          <a:xfrm>
            <a:off x="10662971" y="3108960"/>
            <a:ext cx="402336" cy="402336"/>
          </a:xfrm>
          <a:prstGeom prst="ellipse">
            <a:avLst/>
          </a:prstGeom>
          <a:solidFill>
            <a:srgbClr val="FFFFFF"/>
          </a:solidFill>
          <a:ln w="25400">
            <a:solidFill>
              <a:srgbClr val="9C041E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10313822" y="3703320"/>
            <a:ext cx="1100633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Probezeit</a:t>
            </a:r>
            <a:endParaRPr lang="en-US" sz="1400" dirty="0"/>
          </a:p>
        </p:txBody>
      </p:sp>
      <p:sp>
        <p:nvSpPr>
          <p:cNvPr id="54" name="Text 52"/>
          <p:cNvSpPr/>
          <p:nvPr/>
        </p:nvSpPr>
        <p:spPr>
          <a:xfrm>
            <a:off x="10268102" y="4434840"/>
            <a:ext cx="1192073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Offen</a:t>
            </a:r>
            <a:endParaRPr lang="en-US" sz="900" dirty="0"/>
          </a:p>
        </p:txBody>
      </p:sp>
      <p:sp>
        <p:nvSpPr>
          <p:cNvPr id="55" name="Shape 53"/>
          <p:cNvSpPr/>
          <p:nvPr/>
        </p:nvSpPr>
        <p:spPr>
          <a:xfrm>
            <a:off x="731520" y="5852160"/>
            <a:ext cx="201168" cy="201168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1005840" y="583387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Bereits abgeschlossen</a:t>
            </a:r>
            <a:endParaRPr lang="en-US" sz="1100" dirty="0"/>
          </a:p>
        </p:txBody>
      </p:sp>
      <p:sp>
        <p:nvSpPr>
          <p:cNvPr id="57" name="Shape 55"/>
          <p:cNvSpPr/>
          <p:nvPr/>
        </p:nvSpPr>
        <p:spPr>
          <a:xfrm>
            <a:off x="3840480" y="5852160"/>
            <a:ext cx="201168" cy="20116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9C041E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4114800" y="583387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Nächste Projektphase</a:t>
            </a:r>
            <a:endParaRPr lang="en-US" sz="1100" dirty="0"/>
          </a:p>
        </p:txBody>
      </p:sp>
      <p:sp>
        <p:nvSpPr>
          <p:cNvPr id="59" name="Text 57"/>
          <p:cNvSpPr/>
          <p:nvPr/>
        </p:nvSpPr>
        <p:spPr>
          <a:xfrm>
            <a:off x="7132320" y="5833872"/>
            <a:ext cx="505937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400" i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„Von der Einreise bis zur Probezeit — jede Station braucht einen klaren Verantwortlichen.“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180015" y="0"/>
            <a:ext cx="2011680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5029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1280160" y="5029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VORBEREITUNG BETRIEB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8716975" y="5029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· RECRUITING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0088575" y="64008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 / 15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31520" y="960120"/>
            <a:ext cx="1072865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spc="-100" kern="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Vorbereitung des Unternehmens.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31520" y="178308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Ein Verantwortlicher je Thema. Ohne Doppeldeutung.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31520" y="2331720"/>
            <a:ext cx="1463040" cy="4572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194560" y="2331720"/>
            <a:ext cx="9265615" cy="45720"/>
          </a:xfrm>
          <a:prstGeom prst="rect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31520" y="2606040"/>
            <a:ext cx="10728655" cy="347472"/>
          </a:xfrm>
          <a:prstGeom prst="rect">
            <a:avLst/>
          </a:prstGeom>
          <a:solidFill>
            <a:srgbClr val="68001A"/>
          </a:solidFill>
          <a:ln w="12700">
            <a:solidFill>
              <a:srgbClr val="68001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14400" y="2606040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BEREICH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5029200" y="2606040"/>
            <a:ext cx="54864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VERANTWORTLICH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914400" y="2971800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Projektleitung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5029200" y="2971800"/>
            <a:ext cx="6675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 eintragen …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731520" y="3319272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731520" y="3319272"/>
            <a:ext cx="10728655" cy="347472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14400" y="3319272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Buddy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5029200" y="3319272"/>
            <a:ext cx="6675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 eintragen …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731520" y="3666744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914400" y="3666744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Ausbilder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5029200" y="3666744"/>
            <a:ext cx="6675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 eintragen …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731520" y="4014216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731520" y="4014216"/>
            <a:ext cx="10728655" cy="347472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914400" y="4014216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5029200" y="4014216"/>
            <a:ext cx="6675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 eintragen …</a:t>
            </a:r>
            <a:endParaRPr lang="en-US" sz="1300" dirty="0"/>
          </a:p>
        </p:txBody>
      </p:sp>
      <p:sp>
        <p:nvSpPr>
          <p:cNvPr id="28" name="Shape 26"/>
          <p:cNvSpPr/>
          <p:nvPr/>
        </p:nvSpPr>
        <p:spPr>
          <a:xfrm>
            <a:off x="731520" y="4361688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4400" y="4361688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Arbeitsplatz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5029200" y="4361688"/>
            <a:ext cx="6675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 eintragen …</a:t>
            </a:r>
            <a:endParaRPr lang="en-US" sz="1300" dirty="0"/>
          </a:p>
        </p:txBody>
      </p:sp>
      <p:sp>
        <p:nvSpPr>
          <p:cNvPr id="31" name="Shape 29"/>
          <p:cNvSpPr/>
          <p:nvPr/>
        </p:nvSpPr>
        <p:spPr>
          <a:xfrm>
            <a:off x="731520" y="4709160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731520" y="4709160"/>
            <a:ext cx="10728655" cy="347472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914400" y="4709160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Arbeitskleidung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5029200" y="4709160"/>
            <a:ext cx="6675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 eintragen …</a:t>
            </a:r>
            <a:endParaRPr lang="en-US" sz="1300" dirty="0"/>
          </a:p>
        </p:txBody>
      </p:sp>
      <p:sp>
        <p:nvSpPr>
          <p:cNvPr id="35" name="Shape 33"/>
          <p:cNvSpPr/>
          <p:nvPr/>
        </p:nvSpPr>
        <p:spPr>
          <a:xfrm>
            <a:off x="731520" y="5056632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914400" y="5056632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Berufsschule</a:t>
            </a:r>
            <a:endParaRPr lang="en-US" sz="1400" dirty="0"/>
          </a:p>
        </p:txBody>
      </p:sp>
      <p:sp>
        <p:nvSpPr>
          <p:cNvPr id="37" name="Text 35"/>
          <p:cNvSpPr/>
          <p:nvPr/>
        </p:nvSpPr>
        <p:spPr>
          <a:xfrm>
            <a:off x="5029200" y="5056632"/>
            <a:ext cx="6675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 eintragen …</a:t>
            </a:r>
            <a:endParaRPr lang="en-US" sz="1300" dirty="0"/>
          </a:p>
        </p:txBody>
      </p:sp>
      <p:sp>
        <p:nvSpPr>
          <p:cNvPr id="38" name="Shape 36"/>
          <p:cNvSpPr/>
          <p:nvPr/>
        </p:nvSpPr>
        <p:spPr>
          <a:xfrm>
            <a:off x="731520" y="5404104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731520" y="5404104"/>
            <a:ext cx="10728655" cy="347472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914400" y="5404104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Kommunikation</a:t>
            </a:r>
            <a:endParaRPr lang="en-US" sz="1400" dirty="0"/>
          </a:p>
        </p:txBody>
      </p:sp>
      <p:sp>
        <p:nvSpPr>
          <p:cNvPr id="41" name="Text 39"/>
          <p:cNvSpPr/>
          <p:nvPr/>
        </p:nvSpPr>
        <p:spPr>
          <a:xfrm>
            <a:off x="5029200" y="5404104"/>
            <a:ext cx="6675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 eintragen …</a:t>
            </a:r>
            <a:endParaRPr lang="en-US" sz="1300" dirty="0"/>
          </a:p>
        </p:txBody>
      </p:sp>
      <p:sp>
        <p:nvSpPr>
          <p:cNvPr id="42" name="Shape 40"/>
          <p:cNvSpPr/>
          <p:nvPr/>
        </p:nvSpPr>
        <p:spPr>
          <a:xfrm>
            <a:off x="731520" y="5751576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914400" y="5751576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</a:t>
            </a:r>
            <a:endParaRPr lang="en-US" sz="1400" dirty="0"/>
          </a:p>
        </p:txBody>
      </p:sp>
      <p:sp>
        <p:nvSpPr>
          <p:cNvPr id="44" name="Text 42"/>
          <p:cNvSpPr/>
          <p:nvPr/>
        </p:nvSpPr>
        <p:spPr>
          <a:xfrm>
            <a:off x="5029200" y="5751576"/>
            <a:ext cx="6675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 eintragen …</a:t>
            </a:r>
            <a:endParaRPr lang="en-US" sz="1300" dirty="0"/>
          </a:p>
        </p:txBody>
      </p:sp>
      <p:sp>
        <p:nvSpPr>
          <p:cNvPr id="45" name="Shape 43"/>
          <p:cNvSpPr/>
          <p:nvPr/>
        </p:nvSpPr>
        <p:spPr>
          <a:xfrm>
            <a:off x="731520" y="6099048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731520" y="6099048"/>
            <a:ext cx="10728655" cy="347472"/>
          </a:xfrm>
          <a:prstGeom prst="rect">
            <a:avLst/>
          </a:prstGeom>
          <a:solidFill>
            <a:srgbClr val="FBF3F4"/>
          </a:solidFill>
          <a:ln w="12700">
            <a:solidFill>
              <a:srgbClr val="FBF3F4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914400" y="6099048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Notfälle</a:t>
            </a:r>
            <a:endParaRPr lang="en-US" sz="1400" dirty="0"/>
          </a:p>
        </p:txBody>
      </p:sp>
      <p:sp>
        <p:nvSpPr>
          <p:cNvPr id="48" name="Text 46"/>
          <p:cNvSpPr/>
          <p:nvPr/>
        </p:nvSpPr>
        <p:spPr>
          <a:xfrm>
            <a:off x="5029200" y="6099048"/>
            <a:ext cx="6675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 eintragen …</a:t>
            </a:r>
            <a:endParaRPr lang="en-US" sz="1300" dirty="0"/>
          </a:p>
        </p:txBody>
      </p:sp>
      <p:sp>
        <p:nvSpPr>
          <p:cNvPr id="49" name="Shape 47"/>
          <p:cNvSpPr/>
          <p:nvPr/>
        </p:nvSpPr>
        <p:spPr>
          <a:xfrm>
            <a:off x="731520" y="6446520"/>
            <a:ext cx="10728655" cy="0"/>
          </a:xfrm>
          <a:prstGeom prst="line">
            <a:avLst/>
          </a:prstGeom>
          <a:noFill/>
          <a:ln w="6350">
            <a:solidFill>
              <a:srgbClr val="E5E1DA"/>
            </a:solidFill>
            <a:prstDash val="soli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180015" y="0"/>
            <a:ext cx="2011680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5029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1280160" y="5029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ONBOARDING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8716975" y="5029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· RECRUITING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0088575" y="64008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 / 15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31520" y="960120"/>
            <a:ext cx="1072865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spc="-100" kern="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Der erste Arbeitstag.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31520" y="178308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Sieben Stationen. Jede mit einem klaren Gesicht.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31520" y="2331720"/>
            <a:ext cx="1463040" cy="4572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194560" y="2331720"/>
            <a:ext cx="9265615" cy="45720"/>
          </a:xfrm>
          <a:prstGeom prst="rect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497853" y="3017520"/>
            <a:ext cx="9195990" cy="54864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31520" y="2697480"/>
            <a:ext cx="153266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Schritt 1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1333261" y="2880360"/>
            <a:ext cx="329184" cy="32918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333261" y="2880360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777240" y="3429000"/>
            <a:ext cx="1441225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Begrüßung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868680" y="4480560"/>
            <a:ext cx="1258345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WER?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868680" y="4709160"/>
            <a:ext cx="1258345" cy="502920"/>
          </a:xfrm>
          <a:prstGeom prst="rect">
            <a:avLst/>
          </a:prstGeom>
          <a:solidFill>
            <a:srgbClr val="FBF3F4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60120" y="4709160"/>
            <a:ext cx="1075465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2264185" y="2697480"/>
            <a:ext cx="153266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Schritt 2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2865926" y="2880360"/>
            <a:ext cx="329184" cy="32918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2865926" y="2880360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2309905" y="3429000"/>
            <a:ext cx="1441225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Betriebs-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rundgang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2401345" y="4480560"/>
            <a:ext cx="1258345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WER?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2401345" y="4709160"/>
            <a:ext cx="1258345" cy="502920"/>
          </a:xfrm>
          <a:prstGeom prst="rect">
            <a:avLst/>
          </a:prstGeom>
          <a:solidFill>
            <a:srgbClr val="FBF3F4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2492785" y="4709160"/>
            <a:ext cx="1075465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3796850" y="2697480"/>
            <a:ext cx="153266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Schritt 3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4398591" y="2880360"/>
            <a:ext cx="329184" cy="32918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4398591" y="2880360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3842570" y="3429000"/>
            <a:ext cx="1441225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Vorstellung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3934010" y="4480560"/>
            <a:ext cx="1258345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WER?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3934010" y="4709160"/>
            <a:ext cx="1258345" cy="502920"/>
          </a:xfrm>
          <a:prstGeom prst="rect">
            <a:avLst/>
          </a:prstGeom>
          <a:solidFill>
            <a:srgbClr val="FBF3F4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4025450" y="4709160"/>
            <a:ext cx="1075465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5329515" y="2697480"/>
            <a:ext cx="153266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Schritt 4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5931256" y="2880360"/>
            <a:ext cx="329184" cy="32918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5931256" y="2880360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37" name="Text 35"/>
          <p:cNvSpPr/>
          <p:nvPr/>
        </p:nvSpPr>
        <p:spPr>
          <a:xfrm>
            <a:off x="5375235" y="3429000"/>
            <a:ext cx="1441225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Arbeits-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kleidung</a:t>
            </a:r>
            <a:endParaRPr lang="en-US" sz="1400" dirty="0"/>
          </a:p>
        </p:txBody>
      </p:sp>
      <p:sp>
        <p:nvSpPr>
          <p:cNvPr id="38" name="Text 36"/>
          <p:cNvSpPr/>
          <p:nvPr/>
        </p:nvSpPr>
        <p:spPr>
          <a:xfrm>
            <a:off x="5466675" y="4480560"/>
            <a:ext cx="1258345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WER?</a:t>
            </a:r>
            <a:endParaRPr lang="en-US" sz="900" dirty="0"/>
          </a:p>
        </p:txBody>
      </p:sp>
      <p:sp>
        <p:nvSpPr>
          <p:cNvPr id="39" name="Shape 37"/>
          <p:cNvSpPr/>
          <p:nvPr/>
        </p:nvSpPr>
        <p:spPr>
          <a:xfrm>
            <a:off x="5466675" y="4709160"/>
            <a:ext cx="1258345" cy="502920"/>
          </a:xfrm>
          <a:prstGeom prst="rect">
            <a:avLst/>
          </a:prstGeom>
          <a:solidFill>
            <a:srgbClr val="FBF3F4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5558115" y="4709160"/>
            <a:ext cx="1075465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41" name="Text 39"/>
          <p:cNvSpPr/>
          <p:nvPr/>
        </p:nvSpPr>
        <p:spPr>
          <a:xfrm>
            <a:off x="6862180" y="2697480"/>
            <a:ext cx="153266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Schritt 5</a:t>
            </a:r>
            <a:endParaRPr lang="en-US" sz="1000" dirty="0"/>
          </a:p>
        </p:txBody>
      </p:sp>
      <p:sp>
        <p:nvSpPr>
          <p:cNvPr id="42" name="Shape 40"/>
          <p:cNvSpPr/>
          <p:nvPr/>
        </p:nvSpPr>
        <p:spPr>
          <a:xfrm>
            <a:off x="7463921" y="2880360"/>
            <a:ext cx="329184" cy="32918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7463921" y="2880360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44" name="Text 42"/>
          <p:cNvSpPr/>
          <p:nvPr/>
        </p:nvSpPr>
        <p:spPr>
          <a:xfrm>
            <a:off x="6907900" y="3429000"/>
            <a:ext cx="1441225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Sicherheits-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unterweisung</a:t>
            </a:r>
            <a:endParaRPr lang="en-US" sz="1400" dirty="0"/>
          </a:p>
        </p:txBody>
      </p:sp>
      <p:sp>
        <p:nvSpPr>
          <p:cNvPr id="45" name="Text 43"/>
          <p:cNvSpPr/>
          <p:nvPr/>
        </p:nvSpPr>
        <p:spPr>
          <a:xfrm>
            <a:off x="6999340" y="4480560"/>
            <a:ext cx="1258345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WER?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6999340" y="4709160"/>
            <a:ext cx="1258345" cy="502920"/>
          </a:xfrm>
          <a:prstGeom prst="rect">
            <a:avLst/>
          </a:prstGeom>
          <a:solidFill>
            <a:srgbClr val="FBF3F4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7090780" y="4709160"/>
            <a:ext cx="1075465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48" name="Text 46"/>
          <p:cNvSpPr/>
          <p:nvPr/>
        </p:nvSpPr>
        <p:spPr>
          <a:xfrm>
            <a:off x="8394845" y="2697480"/>
            <a:ext cx="153266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Schritt 6</a:t>
            </a:r>
            <a:endParaRPr lang="en-US" sz="1000" dirty="0"/>
          </a:p>
        </p:txBody>
      </p:sp>
      <p:sp>
        <p:nvSpPr>
          <p:cNvPr id="49" name="Shape 47"/>
          <p:cNvSpPr/>
          <p:nvPr/>
        </p:nvSpPr>
        <p:spPr>
          <a:xfrm>
            <a:off x="8996586" y="2880360"/>
            <a:ext cx="329184" cy="32918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8996586" y="2880360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51" name="Text 49"/>
          <p:cNvSpPr/>
          <p:nvPr/>
        </p:nvSpPr>
        <p:spPr>
          <a:xfrm>
            <a:off x="8440565" y="3429000"/>
            <a:ext cx="1441225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Mittag-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essen</a:t>
            </a:r>
            <a:endParaRPr lang="en-US" sz="1400" dirty="0"/>
          </a:p>
        </p:txBody>
      </p:sp>
      <p:sp>
        <p:nvSpPr>
          <p:cNvPr id="52" name="Text 50"/>
          <p:cNvSpPr/>
          <p:nvPr/>
        </p:nvSpPr>
        <p:spPr>
          <a:xfrm>
            <a:off x="8532005" y="4480560"/>
            <a:ext cx="1258345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WER?</a:t>
            </a:r>
            <a:endParaRPr lang="en-US" sz="900" dirty="0"/>
          </a:p>
        </p:txBody>
      </p:sp>
      <p:sp>
        <p:nvSpPr>
          <p:cNvPr id="53" name="Shape 51"/>
          <p:cNvSpPr/>
          <p:nvPr/>
        </p:nvSpPr>
        <p:spPr>
          <a:xfrm>
            <a:off x="8532005" y="4709160"/>
            <a:ext cx="1258345" cy="502920"/>
          </a:xfrm>
          <a:prstGeom prst="rect">
            <a:avLst/>
          </a:prstGeom>
          <a:solidFill>
            <a:srgbClr val="FBF3F4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8623445" y="4709160"/>
            <a:ext cx="1075465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  <p:sp>
        <p:nvSpPr>
          <p:cNvPr id="55" name="Text 53"/>
          <p:cNvSpPr/>
          <p:nvPr/>
        </p:nvSpPr>
        <p:spPr>
          <a:xfrm>
            <a:off x="9927510" y="2697480"/>
            <a:ext cx="153266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2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Schritt 7</a:t>
            </a:r>
            <a:endParaRPr lang="en-US" sz="1000" dirty="0"/>
          </a:p>
        </p:txBody>
      </p:sp>
      <p:sp>
        <p:nvSpPr>
          <p:cNvPr id="56" name="Shape 54"/>
          <p:cNvSpPr/>
          <p:nvPr/>
        </p:nvSpPr>
        <p:spPr>
          <a:xfrm>
            <a:off x="10529251" y="2880360"/>
            <a:ext cx="329184" cy="329184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10529251" y="2880360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58" name="Text 56"/>
          <p:cNvSpPr/>
          <p:nvPr/>
        </p:nvSpPr>
        <p:spPr>
          <a:xfrm>
            <a:off x="9973230" y="3429000"/>
            <a:ext cx="1441225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</a:t>
            </a:r>
            <a:endParaRPr lang="en-US" sz="1400" dirty="0"/>
          </a:p>
        </p:txBody>
      </p:sp>
      <p:sp>
        <p:nvSpPr>
          <p:cNvPr id="59" name="Text 57"/>
          <p:cNvSpPr/>
          <p:nvPr/>
        </p:nvSpPr>
        <p:spPr>
          <a:xfrm>
            <a:off x="10064670" y="4480560"/>
            <a:ext cx="1258345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WER?</a:t>
            </a:r>
            <a:endParaRPr lang="en-US" sz="900" dirty="0"/>
          </a:p>
        </p:txBody>
      </p:sp>
      <p:sp>
        <p:nvSpPr>
          <p:cNvPr id="60" name="Shape 58"/>
          <p:cNvSpPr/>
          <p:nvPr/>
        </p:nvSpPr>
        <p:spPr>
          <a:xfrm>
            <a:off x="10064670" y="4709160"/>
            <a:ext cx="1258345" cy="502920"/>
          </a:xfrm>
          <a:prstGeom prst="rect">
            <a:avLst/>
          </a:prstGeom>
          <a:solidFill>
            <a:srgbClr val="FBF3F4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10156110" y="4709160"/>
            <a:ext cx="1075465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…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180015" y="0"/>
            <a:ext cx="2011680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5029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1280160" y="5029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ONBOARDING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8716975" y="5029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· RECRUITING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0088575" y="64008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 / 15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31520" y="960120"/>
            <a:ext cx="1072865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spc="-100" kern="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Die ersten vier Wochen.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31520" y="178308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Vier Wochen. Vier klare Fokusthemen.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31520" y="2331720"/>
            <a:ext cx="1463040" cy="4572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194560" y="2331720"/>
            <a:ext cx="9265615" cy="45720"/>
          </a:xfrm>
          <a:prstGeom prst="rect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31520" y="2606040"/>
            <a:ext cx="2510714" cy="347472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731520" y="2606040"/>
            <a:ext cx="2510714" cy="54864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60120" y="2697480"/>
            <a:ext cx="159631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WOCHE 1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2419274" y="2697480"/>
            <a:ext cx="640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1005840" y="3337560"/>
            <a:ext cx="1962074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Ankommen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1005840" y="4206240"/>
            <a:ext cx="196207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Menschen, Orte, Alltag verstehen.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1005840" y="5212080"/>
            <a:ext cx="1962074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NOTIZ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1005840" y="5440680"/>
            <a:ext cx="1962074" cy="502920"/>
          </a:xfrm>
          <a:prstGeom prst="rect">
            <a:avLst/>
          </a:prstGeom>
          <a:solidFill>
            <a:srgbClr val="FBF3F4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3470834" y="2606040"/>
            <a:ext cx="2510714" cy="347472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3470834" y="2606040"/>
            <a:ext cx="2510714" cy="54864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699434" y="2697480"/>
            <a:ext cx="159631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WOCHE 2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5158588" y="2697480"/>
            <a:ext cx="640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3745154" y="3337560"/>
            <a:ext cx="1962074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Arbeits-</a:t>
            </a:r>
            <a:endParaRPr lang="en-US" sz="2400" dirty="0"/>
          </a:p>
          <a:p>
            <a:pPr indent="0" marL="0">
              <a:buNone/>
            </a:pPr>
            <a:r>
              <a:rPr lang="en-US" sz="2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abläufe</a:t>
            </a:r>
            <a:endParaRPr lang="en-US" sz="2400" dirty="0"/>
          </a:p>
        </p:txBody>
      </p:sp>
      <p:sp>
        <p:nvSpPr>
          <p:cNvPr id="25" name="Text 23"/>
          <p:cNvSpPr/>
          <p:nvPr/>
        </p:nvSpPr>
        <p:spPr>
          <a:xfrm>
            <a:off x="3745154" y="4206240"/>
            <a:ext cx="196207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Rhythmus finden. Regeln klären.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3745154" y="5212080"/>
            <a:ext cx="1962074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NOTIZ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3745154" y="5440680"/>
            <a:ext cx="1962074" cy="502920"/>
          </a:xfrm>
          <a:prstGeom prst="rect">
            <a:avLst/>
          </a:prstGeom>
          <a:solidFill>
            <a:srgbClr val="FBF3F4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6210148" y="2606040"/>
            <a:ext cx="2510714" cy="347472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6210148" y="2606040"/>
            <a:ext cx="2510714" cy="54864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438748" y="2697480"/>
            <a:ext cx="159631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WOCHE 3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7897901" y="2697480"/>
            <a:ext cx="640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800" dirty="0"/>
          </a:p>
        </p:txBody>
      </p:sp>
      <p:sp>
        <p:nvSpPr>
          <p:cNvPr id="32" name="Text 30"/>
          <p:cNvSpPr/>
          <p:nvPr/>
        </p:nvSpPr>
        <p:spPr>
          <a:xfrm>
            <a:off x="6484468" y="3337560"/>
            <a:ext cx="1962074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Berufs-</a:t>
            </a:r>
            <a:endParaRPr lang="en-US" sz="2400" dirty="0"/>
          </a:p>
          <a:p>
            <a:pPr indent="0" marL="0">
              <a:buNone/>
            </a:pPr>
            <a:r>
              <a:rPr lang="en-US" sz="2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schule</a:t>
            </a:r>
            <a:endParaRPr lang="en-US" sz="2400" dirty="0"/>
          </a:p>
        </p:txBody>
      </p:sp>
      <p:sp>
        <p:nvSpPr>
          <p:cNvPr id="33" name="Text 31"/>
          <p:cNvSpPr/>
          <p:nvPr/>
        </p:nvSpPr>
        <p:spPr>
          <a:xfrm>
            <a:off x="6484468" y="4206240"/>
            <a:ext cx="196207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Struktur aufbauen. Ansprechpartner benennen.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6484468" y="5212080"/>
            <a:ext cx="1962074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NOTIZ</a:t>
            </a:r>
            <a:endParaRPr lang="en-US" sz="900" dirty="0"/>
          </a:p>
        </p:txBody>
      </p:sp>
      <p:sp>
        <p:nvSpPr>
          <p:cNvPr id="35" name="Shape 33"/>
          <p:cNvSpPr/>
          <p:nvPr/>
        </p:nvSpPr>
        <p:spPr>
          <a:xfrm>
            <a:off x="6484468" y="5440680"/>
            <a:ext cx="1962074" cy="502920"/>
          </a:xfrm>
          <a:prstGeom prst="rect">
            <a:avLst/>
          </a:prstGeom>
          <a:solidFill>
            <a:srgbClr val="FBF3F4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8949461" y="2606040"/>
            <a:ext cx="2510714" cy="347472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8949461" y="2606040"/>
            <a:ext cx="2510714" cy="54864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9178061" y="2697480"/>
            <a:ext cx="159631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WOCHE 4</a:t>
            </a:r>
            <a:endParaRPr lang="en-US" sz="1200" dirty="0"/>
          </a:p>
        </p:txBody>
      </p:sp>
      <p:sp>
        <p:nvSpPr>
          <p:cNvPr id="39" name="Text 37"/>
          <p:cNvSpPr/>
          <p:nvPr/>
        </p:nvSpPr>
        <p:spPr>
          <a:xfrm>
            <a:off x="10637215" y="2697480"/>
            <a:ext cx="640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800" dirty="0"/>
          </a:p>
        </p:txBody>
      </p:sp>
      <p:sp>
        <p:nvSpPr>
          <p:cNvPr id="40" name="Text 38"/>
          <p:cNvSpPr/>
          <p:nvPr/>
        </p:nvSpPr>
        <p:spPr>
          <a:xfrm>
            <a:off x="9223781" y="3337560"/>
            <a:ext cx="1962074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Erstes</a:t>
            </a:r>
            <a:endParaRPr lang="en-US" sz="2400" dirty="0"/>
          </a:p>
          <a:p>
            <a:pPr indent="0" marL="0">
              <a:buNone/>
            </a:pPr>
            <a:r>
              <a:rPr lang="en-US" sz="24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</a:t>
            </a:r>
            <a:endParaRPr lang="en-US" sz="2400" dirty="0"/>
          </a:p>
        </p:txBody>
      </p:sp>
      <p:sp>
        <p:nvSpPr>
          <p:cNvPr id="41" name="Text 39"/>
          <p:cNvSpPr/>
          <p:nvPr/>
        </p:nvSpPr>
        <p:spPr>
          <a:xfrm>
            <a:off x="9223781" y="4206240"/>
            <a:ext cx="196207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Standortbestimmung. Beidseitig.</a:t>
            </a:r>
            <a:endParaRPr lang="en-US" sz="1300" dirty="0"/>
          </a:p>
        </p:txBody>
      </p:sp>
      <p:sp>
        <p:nvSpPr>
          <p:cNvPr id="42" name="Text 40"/>
          <p:cNvSpPr/>
          <p:nvPr/>
        </p:nvSpPr>
        <p:spPr>
          <a:xfrm>
            <a:off x="9223781" y="5212080"/>
            <a:ext cx="1962074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NOTIZ</a:t>
            </a:r>
            <a:endParaRPr lang="en-US" sz="900" dirty="0"/>
          </a:p>
        </p:txBody>
      </p:sp>
      <p:sp>
        <p:nvSpPr>
          <p:cNvPr id="43" name="Shape 41"/>
          <p:cNvSpPr/>
          <p:nvPr/>
        </p:nvSpPr>
        <p:spPr>
          <a:xfrm>
            <a:off x="9223781" y="5440680"/>
            <a:ext cx="1962074" cy="502920"/>
          </a:xfrm>
          <a:prstGeom prst="rect">
            <a:avLst/>
          </a:prstGeom>
          <a:solidFill>
            <a:srgbClr val="FBF3F4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731520" y="6035040"/>
            <a:ext cx="1072865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„Ein erfolgreicher Start endet nicht nach dem ersten Arbeitstag.“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180015" y="0"/>
            <a:ext cx="2011680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5029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1280160" y="5029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INTEGRATION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8716975" y="5029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· RECRUITING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0088575" y="64008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 / 15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31520" y="960120"/>
            <a:ext cx="1072865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spc="-100" kern="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Die ersten 100 Tage.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31520" y="178308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Drei Phasen. Eine gemeinsame Journey.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31520" y="2331720"/>
            <a:ext cx="1463040" cy="4572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194560" y="2331720"/>
            <a:ext cx="9265615" cy="45720"/>
          </a:xfrm>
          <a:prstGeom prst="rect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2367229" y="3063240"/>
            <a:ext cx="7457237" cy="54864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31520" y="2468880"/>
            <a:ext cx="327141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MONAT 1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1864309" y="2788920"/>
            <a:ext cx="1005840" cy="1005840"/>
          </a:xfrm>
          <a:prstGeom prst="ellipse">
            <a:avLst/>
          </a:prstGeom>
          <a:solidFill>
            <a:srgbClr val="68001A"/>
          </a:solidFill>
          <a:ln w="12700">
            <a:solidFill>
              <a:srgbClr val="68001A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864309" y="2788920"/>
            <a:ext cx="10058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4000" dirty="0"/>
          </a:p>
        </p:txBody>
      </p:sp>
      <p:sp>
        <p:nvSpPr>
          <p:cNvPr id="16" name="Text 14"/>
          <p:cNvSpPr/>
          <p:nvPr/>
        </p:nvSpPr>
        <p:spPr>
          <a:xfrm>
            <a:off x="731520" y="3886200"/>
            <a:ext cx="327141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Orientierung</a:t>
            </a:r>
            <a:endParaRPr lang="en-US" sz="2200" dirty="0"/>
          </a:p>
        </p:txBody>
      </p:sp>
      <p:sp>
        <p:nvSpPr>
          <p:cNvPr id="17" name="Shape 15"/>
          <p:cNvSpPr/>
          <p:nvPr/>
        </p:nvSpPr>
        <p:spPr>
          <a:xfrm>
            <a:off x="731520" y="4480560"/>
            <a:ext cx="3271418" cy="1737360"/>
          </a:xfrm>
          <a:prstGeom prst="rect">
            <a:avLst/>
          </a:prstGeom>
          <a:solidFill>
            <a:srgbClr val="FBF3F4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14400" y="4617720"/>
            <a:ext cx="290565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TYPISCHE FRAGESTELLUNGEN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914400" y="5029200"/>
            <a:ext cx="1361389" cy="36576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914400" y="5029200"/>
            <a:ext cx="1361389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Ankommen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2458669" y="5029200"/>
            <a:ext cx="1361389" cy="36576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2458669" y="5029200"/>
            <a:ext cx="1361389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Wohnung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914400" y="5532120"/>
            <a:ext cx="1361389" cy="36576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914400" y="5532120"/>
            <a:ext cx="1361389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Kommunikation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2458669" y="5532120"/>
            <a:ext cx="1361389" cy="36576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2458669" y="5532120"/>
            <a:ext cx="1361389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4460138" y="2468880"/>
            <a:ext cx="327141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MONAT 2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5592928" y="2788920"/>
            <a:ext cx="1005840" cy="1005840"/>
          </a:xfrm>
          <a:prstGeom prst="ellipse">
            <a:avLst/>
          </a:prstGeom>
          <a:solidFill>
            <a:srgbClr val="68001A"/>
          </a:solidFill>
          <a:ln w="12700">
            <a:solidFill>
              <a:srgbClr val="68001A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592928" y="2788920"/>
            <a:ext cx="10058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000" dirty="0"/>
          </a:p>
        </p:txBody>
      </p:sp>
      <p:sp>
        <p:nvSpPr>
          <p:cNvPr id="30" name="Text 28"/>
          <p:cNvSpPr/>
          <p:nvPr/>
        </p:nvSpPr>
        <p:spPr>
          <a:xfrm>
            <a:off x="4460138" y="3886200"/>
            <a:ext cx="327141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Sicherheit gewinnen</a:t>
            </a:r>
            <a:endParaRPr lang="en-US" sz="2200" dirty="0"/>
          </a:p>
        </p:txBody>
      </p:sp>
      <p:sp>
        <p:nvSpPr>
          <p:cNvPr id="31" name="Shape 29"/>
          <p:cNvSpPr/>
          <p:nvPr/>
        </p:nvSpPr>
        <p:spPr>
          <a:xfrm>
            <a:off x="4460138" y="4480560"/>
            <a:ext cx="3271418" cy="1737360"/>
          </a:xfrm>
          <a:prstGeom prst="rect">
            <a:avLst/>
          </a:prstGeom>
          <a:solidFill>
            <a:srgbClr val="FBF3F4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643018" y="4617720"/>
            <a:ext cx="290565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TYPISCHE FRAGESTELLUNGEN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4643018" y="5029200"/>
            <a:ext cx="1361389" cy="36576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4643018" y="5029200"/>
            <a:ext cx="1361389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Abläufe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6187288" y="5029200"/>
            <a:ext cx="1361389" cy="36576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6187288" y="5029200"/>
            <a:ext cx="1361389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Berufsschule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4643018" y="5532120"/>
            <a:ext cx="1361389" cy="36576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4643018" y="5532120"/>
            <a:ext cx="1361389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Behörden</a:t>
            </a:r>
            <a:endParaRPr lang="en-US" sz="1000" dirty="0"/>
          </a:p>
        </p:txBody>
      </p:sp>
      <p:sp>
        <p:nvSpPr>
          <p:cNvPr id="39" name="Shape 37"/>
          <p:cNvSpPr/>
          <p:nvPr/>
        </p:nvSpPr>
        <p:spPr>
          <a:xfrm>
            <a:off x="6187288" y="5532120"/>
            <a:ext cx="1361389" cy="36576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6187288" y="5532120"/>
            <a:ext cx="1361389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Alltag</a:t>
            </a:r>
            <a:endParaRPr lang="en-US" sz="1000" dirty="0"/>
          </a:p>
        </p:txBody>
      </p:sp>
      <p:sp>
        <p:nvSpPr>
          <p:cNvPr id="41" name="Text 39"/>
          <p:cNvSpPr/>
          <p:nvPr/>
        </p:nvSpPr>
        <p:spPr>
          <a:xfrm>
            <a:off x="8188757" y="2468880"/>
            <a:ext cx="327141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MONAT 3</a:t>
            </a:r>
            <a:endParaRPr lang="en-US" sz="1100" dirty="0"/>
          </a:p>
        </p:txBody>
      </p:sp>
      <p:sp>
        <p:nvSpPr>
          <p:cNvPr id="42" name="Shape 40"/>
          <p:cNvSpPr/>
          <p:nvPr/>
        </p:nvSpPr>
        <p:spPr>
          <a:xfrm>
            <a:off x="9321546" y="2788920"/>
            <a:ext cx="1005840" cy="1005840"/>
          </a:xfrm>
          <a:prstGeom prst="ellipse">
            <a:avLst/>
          </a:prstGeom>
          <a:solidFill>
            <a:srgbClr val="68001A"/>
          </a:solidFill>
          <a:ln w="12700">
            <a:solidFill>
              <a:srgbClr val="68001A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9321546" y="2788920"/>
            <a:ext cx="10058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000" dirty="0"/>
          </a:p>
        </p:txBody>
      </p:sp>
      <p:sp>
        <p:nvSpPr>
          <p:cNvPr id="44" name="Text 42"/>
          <p:cNvSpPr/>
          <p:nvPr/>
        </p:nvSpPr>
        <p:spPr>
          <a:xfrm>
            <a:off x="8188757" y="3886200"/>
            <a:ext cx="327141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Selbstständigkeit</a:t>
            </a:r>
            <a:endParaRPr lang="en-US" sz="2200" dirty="0"/>
          </a:p>
        </p:txBody>
      </p:sp>
      <p:sp>
        <p:nvSpPr>
          <p:cNvPr id="45" name="Shape 43"/>
          <p:cNvSpPr/>
          <p:nvPr/>
        </p:nvSpPr>
        <p:spPr>
          <a:xfrm>
            <a:off x="8188757" y="4480560"/>
            <a:ext cx="3271418" cy="1737360"/>
          </a:xfrm>
          <a:prstGeom prst="rect">
            <a:avLst/>
          </a:prstGeom>
          <a:solidFill>
            <a:srgbClr val="FBF3F4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8371637" y="4617720"/>
            <a:ext cx="290565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TYPISCHE FRAGESTELLUNGEN</a:t>
            </a:r>
            <a:endParaRPr lang="en-US" sz="1000" dirty="0"/>
          </a:p>
        </p:txBody>
      </p:sp>
      <p:sp>
        <p:nvSpPr>
          <p:cNvPr id="47" name="Shape 45"/>
          <p:cNvSpPr/>
          <p:nvPr/>
        </p:nvSpPr>
        <p:spPr>
          <a:xfrm>
            <a:off x="8371637" y="5029200"/>
            <a:ext cx="1361389" cy="36576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8371637" y="5029200"/>
            <a:ext cx="1361389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Eigen­verantwortung</a:t>
            </a:r>
            <a:endParaRPr lang="en-US" sz="1000" dirty="0"/>
          </a:p>
        </p:txBody>
      </p:sp>
      <p:sp>
        <p:nvSpPr>
          <p:cNvPr id="49" name="Shape 47"/>
          <p:cNvSpPr/>
          <p:nvPr/>
        </p:nvSpPr>
        <p:spPr>
          <a:xfrm>
            <a:off x="9915906" y="5029200"/>
            <a:ext cx="1361389" cy="36576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9915906" y="5029200"/>
            <a:ext cx="1361389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Sprache</a:t>
            </a:r>
            <a:endParaRPr lang="en-US" sz="1000" dirty="0"/>
          </a:p>
        </p:txBody>
      </p:sp>
      <p:sp>
        <p:nvSpPr>
          <p:cNvPr id="51" name="Shape 49"/>
          <p:cNvSpPr/>
          <p:nvPr/>
        </p:nvSpPr>
        <p:spPr>
          <a:xfrm>
            <a:off x="8371637" y="5532120"/>
            <a:ext cx="1361389" cy="36576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8371637" y="5532120"/>
            <a:ext cx="1361389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Freizeit</a:t>
            </a:r>
            <a:endParaRPr lang="en-US" sz="1000" dirty="0"/>
          </a:p>
        </p:txBody>
      </p:sp>
      <p:sp>
        <p:nvSpPr>
          <p:cNvPr id="53" name="Shape 51"/>
          <p:cNvSpPr/>
          <p:nvPr/>
        </p:nvSpPr>
        <p:spPr>
          <a:xfrm>
            <a:off x="9915906" y="5532120"/>
            <a:ext cx="1361389" cy="36576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6350">
            <a:solidFill>
              <a:srgbClr val="F0DADD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9915906" y="5532120"/>
            <a:ext cx="1361389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Perspektive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180015" y="0"/>
            <a:ext cx="2011680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50292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1280160" y="5029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BETRIEB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8716975" y="5029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· RECRUITING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0088575" y="640080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 / 15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31520" y="960120"/>
            <a:ext cx="1072865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spc="-100" kern="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Erfolgsfaktor Betrieb.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31520" y="178308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Vier Rollen. Vier Reflexionsfragen.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31520" y="2331720"/>
            <a:ext cx="1463040" cy="45720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194560" y="2331720"/>
            <a:ext cx="9265615" cy="45720"/>
          </a:xfrm>
          <a:prstGeom prst="rect">
            <a:avLst/>
          </a:prstGeom>
          <a:solidFill>
            <a:srgbClr val="E5E1DA"/>
          </a:solidFill>
          <a:ln w="12700">
            <a:solidFill>
              <a:srgbClr val="E5E1D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31520" y="2606040"/>
            <a:ext cx="2476424" cy="274320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731520" y="2606040"/>
            <a:ext cx="2476424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60120" y="2834640"/>
            <a:ext cx="20192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ROLLE 01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960120" y="3154680"/>
            <a:ext cx="2019224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Geschäfts­führung</a:t>
            </a:r>
            <a:endParaRPr lang="en-US" sz="2200" dirty="0"/>
          </a:p>
        </p:txBody>
      </p:sp>
      <p:sp>
        <p:nvSpPr>
          <p:cNvPr id="16" name="Shape 14"/>
          <p:cNvSpPr/>
          <p:nvPr/>
        </p:nvSpPr>
        <p:spPr>
          <a:xfrm>
            <a:off x="960120" y="3886200"/>
            <a:ext cx="548640" cy="0"/>
          </a:xfrm>
          <a:prstGeom prst="line">
            <a:avLst/>
          </a:prstGeom>
          <a:noFill/>
          <a:ln w="12700">
            <a:solidFill>
              <a:srgbClr val="9C041E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960120" y="4023360"/>
            <a:ext cx="2019224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Ist die Richtung klar kommuniziert?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3482264" y="2606040"/>
            <a:ext cx="2476424" cy="274320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3482264" y="2606040"/>
            <a:ext cx="2476424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710864" y="2834640"/>
            <a:ext cx="20192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ROLLE 02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3710864" y="3154680"/>
            <a:ext cx="2019224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Ausbilder</a:t>
            </a:r>
            <a:endParaRPr lang="en-US" sz="2200" dirty="0"/>
          </a:p>
        </p:txBody>
      </p:sp>
      <p:sp>
        <p:nvSpPr>
          <p:cNvPr id="22" name="Shape 20"/>
          <p:cNvSpPr/>
          <p:nvPr/>
        </p:nvSpPr>
        <p:spPr>
          <a:xfrm>
            <a:off x="3710864" y="3886200"/>
            <a:ext cx="548640" cy="0"/>
          </a:xfrm>
          <a:prstGeom prst="line">
            <a:avLst/>
          </a:prstGeom>
          <a:noFill/>
          <a:ln w="12700">
            <a:solidFill>
              <a:srgbClr val="9C041E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710864" y="4023360"/>
            <a:ext cx="2019224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Sind Lernziele und Feedback­rhythmus definiert?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6233008" y="2606040"/>
            <a:ext cx="2476424" cy="274320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233008" y="2606040"/>
            <a:ext cx="2476424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461608" y="2834640"/>
            <a:ext cx="20192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ROLLE 03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6461608" y="3154680"/>
            <a:ext cx="2019224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Kollegen</a:t>
            </a:r>
            <a:endParaRPr lang="en-US" sz="2200" dirty="0"/>
          </a:p>
        </p:txBody>
      </p:sp>
      <p:sp>
        <p:nvSpPr>
          <p:cNvPr id="28" name="Shape 26"/>
          <p:cNvSpPr/>
          <p:nvPr/>
        </p:nvSpPr>
        <p:spPr>
          <a:xfrm>
            <a:off x="6461608" y="3886200"/>
            <a:ext cx="548640" cy="0"/>
          </a:xfrm>
          <a:prstGeom prst="line">
            <a:avLst/>
          </a:prstGeom>
          <a:noFill/>
          <a:ln w="12700">
            <a:solidFill>
              <a:srgbClr val="9C041E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461608" y="4023360"/>
            <a:ext cx="2019224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Wer nimmt aktiv mit auf?</a:t>
            </a:r>
            <a:endParaRPr lang="en-US" sz="1300" dirty="0"/>
          </a:p>
        </p:txBody>
      </p:sp>
      <p:sp>
        <p:nvSpPr>
          <p:cNvPr id="30" name="Shape 28"/>
          <p:cNvSpPr/>
          <p:nvPr/>
        </p:nvSpPr>
        <p:spPr>
          <a:xfrm>
            <a:off x="8983751" y="2606040"/>
            <a:ext cx="2476424" cy="2743200"/>
          </a:xfrm>
          <a:prstGeom prst="rect">
            <a:avLst/>
          </a:prstGeom>
          <a:solidFill>
            <a:srgbClr val="FFFFFF"/>
          </a:solidFill>
          <a:ln w="6350">
            <a:solidFill>
              <a:srgbClr val="E5E1DA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8983751" y="2606040"/>
            <a:ext cx="2476424" cy="109728"/>
          </a:xfrm>
          <a:prstGeom prst="rect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9212351" y="2834640"/>
            <a:ext cx="20192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9C04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ROLLE 04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9212351" y="3154680"/>
            <a:ext cx="2019224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Personal</a:t>
            </a:r>
            <a:endParaRPr lang="en-US" sz="2200" dirty="0"/>
          </a:p>
        </p:txBody>
      </p:sp>
      <p:sp>
        <p:nvSpPr>
          <p:cNvPr id="34" name="Shape 32"/>
          <p:cNvSpPr/>
          <p:nvPr/>
        </p:nvSpPr>
        <p:spPr>
          <a:xfrm>
            <a:off x="9212351" y="3886200"/>
            <a:ext cx="548640" cy="0"/>
          </a:xfrm>
          <a:prstGeom prst="line">
            <a:avLst/>
          </a:prstGeom>
          <a:noFill/>
          <a:ln w="12700">
            <a:solidFill>
              <a:srgbClr val="9C041E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212351" y="4023360"/>
            <a:ext cx="2019224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Sind Prozesse und Ansprech­partner benannt?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731520" y="55778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300" kern="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REFLEXION FÜR DEN BETRIEB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731520" y="5897880"/>
            <a:ext cx="365760" cy="36576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731520" y="589788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1188720" y="5897880"/>
            <a:ext cx="201922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Sind alle vorbereitet?</a:t>
            </a:r>
            <a:endParaRPr lang="en-US" sz="1200" dirty="0"/>
          </a:p>
        </p:txBody>
      </p:sp>
      <p:sp>
        <p:nvSpPr>
          <p:cNvPr id="40" name="Shape 38"/>
          <p:cNvSpPr/>
          <p:nvPr/>
        </p:nvSpPr>
        <p:spPr>
          <a:xfrm>
            <a:off x="3482264" y="5897880"/>
            <a:ext cx="365760" cy="36576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3482264" y="589788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100" dirty="0"/>
          </a:p>
        </p:txBody>
      </p:sp>
      <p:sp>
        <p:nvSpPr>
          <p:cNvPr id="42" name="Text 40"/>
          <p:cNvSpPr/>
          <p:nvPr/>
        </p:nvSpPr>
        <p:spPr>
          <a:xfrm>
            <a:off x="3939464" y="5897880"/>
            <a:ext cx="201922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Wie wird kommuniziert?</a:t>
            </a:r>
            <a:endParaRPr lang="en-US" sz="1200" dirty="0"/>
          </a:p>
        </p:txBody>
      </p:sp>
      <p:sp>
        <p:nvSpPr>
          <p:cNvPr id="43" name="Shape 41"/>
          <p:cNvSpPr/>
          <p:nvPr/>
        </p:nvSpPr>
        <p:spPr>
          <a:xfrm>
            <a:off x="6233008" y="5897880"/>
            <a:ext cx="365760" cy="36576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6233008" y="589788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100" dirty="0"/>
          </a:p>
        </p:txBody>
      </p:sp>
      <p:sp>
        <p:nvSpPr>
          <p:cNvPr id="45" name="Text 43"/>
          <p:cNvSpPr/>
          <p:nvPr/>
        </p:nvSpPr>
        <p:spPr>
          <a:xfrm>
            <a:off x="6690208" y="5897880"/>
            <a:ext cx="201922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Wie geben wir Feedback?</a:t>
            </a:r>
            <a:endParaRPr lang="en-US" sz="1200" dirty="0"/>
          </a:p>
        </p:txBody>
      </p:sp>
      <p:sp>
        <p:nvSpPr>
          <p:cNvPr id="46" name="Shape 44"/>
          <p:cNvSpPr/>
          <p:nvPr/>
        </p:nvSpPr>
        <p:spPr>
          <a:xfrm>
            <a:off x="8983751" y="5897880"/>
            <a:ext cx="365760" cy="365760"/>
          </a:xfrm>
          <a:prstGeom prst="ellipse">
            <a:avLst/>
          </a:prstGeom>
          <a:solidFill>
            <a:srgbClr val="9C041E"/>
          </a:solidFill>
          <a:ln w="12700">
            <a:solidFill>
              <a:srgbClr val="9C041E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8983751" y="589788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100" dirty="0"/>
          </a:p>
        </p:txBody>
      </p:sp>
      <p:sp>
        <p:nvSpPr>
          <p:cNvPr id="48" name="Text 46"/>
          <p:cNvSpPr/>
          <p:nvPr/>
        </p:nvSpPr>
        <p:spPr>
          <a:xfrm>
            <a:off x="9440951" y="5897880"/>
            <a:ext cx="201922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800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Wie reagieren wir auf Herausforderungen?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BEST Recruiting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Recruiting · Projekt Kick-off</dc:title>
  <dc:subject>Projekt Kick-off</dc:subject>
  <dc:creator>PptxGenJS</dc:creator>
  <cp:lastModifiedBy>PptxGenJS</cp:lastModifiedBy>
  <cp:revision>1</cp:revision>
  <dcterms:created xsi:type="dcterms:W3CDTF">2026-07-23T08:41:32Z</dcterms:created>
  <dcterms:modified xsi:type="dcterms:W3CDTF">2026-07-23T08:41:32Z</dcterms:modified>
</cp:coreProperties>
</file>